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f4633abc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1f4633abc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f4633abc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f4633abc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f4633abc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f4633abc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f4633abc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f4633abc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f4633abc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f4633abc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f4633ab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f4633ab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f4633abc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f4633abc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f4633abc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f4633abc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f4633abc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f4633abc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f4633ab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f4633ab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f45ab1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1f45ab1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f4633abc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f4633abc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f45ab1d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f45ab1d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f45ab1d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f45ab1d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20effd659b_2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20effd659b_2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0effd659b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0effd659b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1f45ab1d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1f45ab1d1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20effd659b_2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20effd659b_2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20effd659b_2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20effd659b_2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0effd659b_2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20effd659b_2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f4633ab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f4633a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64865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5000">
                <a:solidFill>
                  <a:schemeClr val="lt1"/>
                </a:solidFill>
                <a:latin typeface="Georgia"/>
                <a:ea typeface="Georgia"/>
                <a:cs typeface="Georgia"/>
                <a:sym typeface="Georgia"/>
              </a:rPr>
              <a:t>NASA Space Mission AI Project</a:t>
            </a:r>
            <a:endParaRPr sz="5000">
              <a:solidFill>
                <a:schemeClr val="lt1"/>
              </a:solidFill>
              <a:latin typeface="Georgia"/>
              <a:ea typeface="Georgia"/>
              <a:cs typeface="Georgia"/>
              <a:sym typeface="Georgia"/>
            </a:endParaRPr>
          </a:p>
          <a:p>
            <a:pPr indent="0" lvl="0" marL="0" rtl="0" algn="ctr">
              <a:lnSpc>
                <a:spcPct val="115000"/>
              </a:lnSpc>
              <a:spcBef>
                <a:spcPts val="1200"/>
              </a:spcBef>
              <a:spcAft>
                <a:spcPts val="0"/>
              </a:spcAft>
              <a:buClr>
                <a:schemeClr val="dk1"/>
              </a:buClr>
              <a:buSzPct val="84615"/>
              <a:buFont typeface="Arial"/>
              <a:buNone/>
            </a:pPr>
            <a:r>
              <a:rPr b="1" lang="en" sz="1300">
                <a:solidFill>
                  <a:schemeClr val="lt1"/>
                </a:solidFill>
                <a:latin typeface="Georgia"/>
                <a:ea typeface="Georgia"/>
                <a:cs typeface="Georgia"/>
                <a:sym typeface="Georgia"/>
              </a:rPr>
              <a:t>Efficient Power Distribution through AI and Smart Grid Optimization</a:t>
            </a:r>
            <a:endParaRPr b="1" sz="1300">
              <a:solidFill>
                <a:schemeClr val="lt1"/>
              </a:solidFill>
              <a:latin typeface="Georgia"/>
              <a:ea typeface="Georgia"/>
              <a:cs typeface="Georgia"/>
              <a:sym typeface="Georgia"/>
            </a:endParaRPr>
          </a:p>
          <a:p>
            <a:pPr indent="0" lvl="0" marL="0" rtl="0" algn="ctr">
              <a:lnSpc>
                <a:spcPct val="115000"/>
              </a:lnSpc>
              <a:spcBef>
                <a:spcPts val="1200"/>
              </a:spcBef>
              <a:spcAft>
                <a:spcPts val="0"/>
              </a:spcAft>
              <a:buClr>
                <a:schemeClr val="dk1"/>
              </a:buClr>
              <a:buSzPct val="84615"/>
              <a:buFont typeface="Arial"/>
              <a:buNone/>
            </a:pPr>
            <a:r>
              <a:t/>
            </a:r>
            <a:endParaRPr b="1" sz="1300">
              <a:solidFill>
                <a:schemeClr val="lt1"/>
              </a:solidFill>
              <a:latin typeface="Georgia"/>
              <a:ea typeface="Georgia"/>
              <a:cs typeface="Georgia"/>
              <a:sym typeface="Georgia"/>
            </a:endParaRPr>
          </a:p>
          <a:p>
            <a:pPr indent="0" lvl="0" marL="0" rtl="0" algn="l">
              <a:lnSpc>
                <a:spcPct val="115000"/>
              </a:lnSpc>
              <a:spcBef>
                <a:spcPts val="1200"/>
              </a:spcBef>
              <a:spcAft>
                <a:spcPts val="1200"/>
              </a:spcAft>
              <a:buClr>
                <a:schemeClr val="dk1"/>
              </a:buClr>
              <a:buSzPct val="84615"/>
              <a:buFont typeface="Arial"/>
              <a:buNone/>
            </a:pPr>
            <a:r>
              <a:t/>
            </a:r>
            <a:endParaRPr b="1" sz="1300">
              <a:solidFill>
                <a:schemeClr val="lt1"/>
              </a:solidFill>
              <a:latin typeface="Georgia"/>
              <a:ea typeface="Georgia"/>
              <a:cs typeface="Georgia"/>
              <a:sym typeface="Georgia"/>
            </a:endParaRPr>
          </a:p>
        </p:txBody>
      </p:sp>
      <p:sp>
        <p:nvSpPr>
          <p:cNvPr id="55" name="Google Shape;55;p13"/>
          <p:cNvSpPr txBox="1"/>
          <p:nvPr>
            <p:ph idx="1" type="subTitle"/>
          </p:nvPr>
        </p:nvSpPr>
        <p:spPr>
          <a:xfrm>
            <a:off x="446550" y="2650938"/>
            <a:ext cx="8250900" cy="18318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b="1" lang="en" u="sng">
                <a:solidFill>
                  <a:schemeClr val="lt1"/>
                </a:solidFill>
                <a:latin typeface="Georgia"/>
                <a:ea typeface="Georgia"/>
                <a:cs typeface="Georgia"/>
                <a:sym typeface="Georgia"/>
              </a:rPr>
              <a:t>Group 8</a:t>
            </a:r>
            <a:endParaRPr b="1" u="sng">
              <a:solidFill>
                <a:schemeClr val="lt1"/>
              </a:solidFill>
              <a:latin typeface="Georgia"/>
              <a:ea typeface="Georgia"/>
              <a:cs typeface="Georgia"/>
              <a:sym typeface="Georgia"/>
            </a:endParaRPr>
          </a:p>
          <a:p>
            <a:pPr indent="0" lvl="0" marL="0" rtl="0" algn="ctr">
              <a:spcBef>
                <a:spcPts val="0"/>
              </a:spcBef>
              <a:spcAft>
                <a:spcPts val="0"/>
              </a:spcAft>
              <a:buNone/>
            </a:pPr>
            <a:r>
              <a:t/>
            </a:r>
            <a:endParaRPr b="1" u="sng">
              <a:solidFill>
                <a:schemeClr val="lt1"/>
              </a:solidFill>
              <a:latin typeface="Georgia"/>
              <a:ea typeface="Georgia"/>
              <a:cs typeface="Georgia"/>
              <a:sym typeface="Georgia"/>
            </a:endParaRPr>
          </a:p>
          <a:p>
            <a:pPr indent="0" lvl="0" marL="0" rtl="0" algn="ctr">
              <a:lnSpc>
                <a:spcPct val="100000"/>
              </a:lnSpc>
              <a:spcBef>
                <a:spcPts val="0"/>
              </a:spcBef>
              <a:spcAft>
                <a:spcPts val="0"/>
              </a:spcAft>
              <a:buNone/>
            </a:pPr>
            <a:r>
              <a:rPr lang="en">
                <a:solidFill>
                  <a:schemeClr val="lt1"/>
                </a:solidFill>
                <a:latin typeface="Georgia"/>
                <a:ea typeface="Georgia"/>
                <a:cs typeface="Georgia"/>
                <a:sym typeface="Georgia"/>
              </a:rPr>
              <a:t>Andrew Badzioch</a:t>
            </a:r>
            <a:endParaRPr>
              <a:solidFill>
                <a:schemeClr val="lt1"/>
              </a:solidFill>
              <a:latin typeface="Georgia"/>
              <a:ea typeface="Georgia"/>
              <a:cs typeface="Georgia"/>
              <a:sym typeface="Georgia"/>
            </a:endParaRPr>
          </a:p>
          <a:p>
            <a:pPr indent="0" lvl="0" marL="0" rtl="0" algn="ctr">
              <a:lnSpc>
                <a:spcPct val="100000"/>
              </a:lnSpc>
              <a:spcBef>
                <a:spcPts val="0"/>
              </a:spcBef>
              <a:spcAft>
                <a:spcPts val="0"/>
              </a:spcAft>
              <a:buNone/>
            </a:pPr>
            <a:r>
              <a:rPr lang="en">
                <a:solidFill>
                  <a:schemeClr val="lt1"/>
                </a:solidFill>
                <a:latin typeface="Georgia"/>
                <a:ea typeface="Georgia"/>
                <a:cs typeface="Georgia"/>
                <a:sym typeface="Georgia"/>
              </a:rPr>
              <a:t>Hillary Dreyer</a:t>
            </a:r>
            <a:endParaRPr>
              <a:solidFill>
                <a:schemeClr val="lt1"/>
              </a:solidFill>
              <a:latin typeface="Georgia"/>
              <a:ea typeface="Georgia"/>
              <a:cs typeface="Georgia"/>
              <a:sym typeface="Georgia"/>
            </a:endParaRPr>
          </a:p>
          <a:p>
            <a:pPr indent="0" lvl="0" marL="0" rtl="0" algn="ctr">
              <a:lnSpc>
                <a:spcPct val="100000"/>
              </a:lnSpc>
              <a:spcBef>
                <a:spcPts val="0"/>
              </a:spcBef>
              <a:spcAft>
                <a:spcPts val="0"/>
              </a:spcAft>
              <a:buNone/>
            </a:pPr>
            <a:r>
              <a:rPr lang="en">
                <a:solidFill>
                  <a:schemeClr val="lt1"/>
                </a:solidFill>
                <a:latin typeface="Georgia"/>
                <a:ea typeface="Georgia"/>
                <a:cs typeface="Georgia"/>
                <a:sym typeface="Georgia"/>
              </a:rPr>
              <a:t>Joseph Hiller</a:t>
            </a:r>
            <a:endParaRPr>
              <a:solidFill>
                <a:schemeClr val="lt1"/>
              </a:solidFill>
              <a:latin typeface="Georgia"/>
              <a:ea typeface="Georgia"/>
              <a:cs typeface="Georgia"/>
              <a:sym typeface="Georgia"/>
            </a:endParaRPr>
          </a:p>
          <a:p>
            <a:pPr indent="0" lvl="0" marL="0" rtl="0" algn="ctr">
              <a:lnSpc>
                <a:spcPct val="100000"/>
              </a:lnSpc>
              <a:spcBef>
                <a:spcPts val="0"/>
              </a:spcBef>
              <a:spcAft>
                <a:spcPts val="0"/>
              </a:spcAft>
              <a:buNone/>
            </a:pPr>
            <a:r>
              <a:rPr lang="en">
                <a:solidFill>
                  <a:schemeClr val="lt1"/>
                </a:solidFill>
                <a:latin typeface="Georgia"/>
                <a:ea typeface="Georgia"/>
                <a:cs typeface="Georgia"/>
                <a:sym typeface="Georgia"/>
              </a:rPr>
              <a:t>Quentin Smith</a:t>
            </a:r>
            <a:endParaRPr>
              <a:solidFill>
                <a:schemeClr val="lt1"/>
              </a:solidFill>
              <a:latin typeface="Georgia"/>
              <a:ea typeface="Georgia"/>
              <a:cs typeface="Georgia"/>
              <a:sym typeface="Georgia"/>
            </a:endParaRPr>
          </a:p>
        </p:txBody>
      </p:sp>
      <p:pic>
        <p:nvPicPr>
          <p:cNvPr id="56" name="Google Shape;56;p13"/>
          <p:cNvPicPr preferRelativeResize="0"/>
          <p:nvPr/>
        </p:nvPicPr>
        <p:blipFill>
          <a:blip r:embed="rId3">
            <a:alphaModFix/>
          </a:blip>
          <a:stretch>
            <a:fillRect/>
          </a:stretch>
        </p:blipFill>
        <p:spPr>
          <a:xfrm>
            <a:off x="311700" y="2776401"/>
            <a:ext cx="3187923" cy="1791974"/>
          </a:xfrm>
          <a:prstGeom prst="rect">
            <a:avLst/>
          </a:prstGeom>
          <a:noFill/>
          <a:ln>
            <a:noFill/>
          </a:ln>
        </p:spPr>
      </p:pic>
      <p:pic>
        <p:nvPicPr>
          <p:cNvPr id="57" name="Google Shape;57;p13"/>
          <p:cNvPicPr preferRelativeResize="0"/>
          <p:nvPr/>
        </p:nvPicPr>
        <p:blipFill>
          <a:blip r:embed="rId4">
            <a:alphaModFix/>
          </a:blip>
          <a:stretch>
            <a:fillRect/>
          </a:stretch>
        </p:blipFill>
        <p:spPr>
          <a:xfrm>
            <a:off x="5609750" y="2776388"/>
            <a:ext cx="2216900" cy="2216900"/>
          </a:xfrm>
          <a:prstGeom prst="rect">
            <a:avLst/>
          </a:prstGeom>
          <a:noFill/>
          <a:ln>
            <a:noFill/>
          </a:ln>
        </p:spPr>
      </p:pic>
      <p:pic>
        <p:nvPicPr>
          <p:cNvPr id="58" name="Google Shape;58;p13"/>
          <p:cNvPicPr preferRelativeResize="0"/>
          <p:nvPr/>
        </p:nvPicPr>
        <p:blipFill rotWithShape="1">
          <a:blip r:embed="rId5">
            <a:alphaModFix/>
          </a:blip>
          <a:srcRect b="0" l="1594" r="0" t="21972"/>
          <a:stretch/>
        </p:blipFill>
        <p:spPr>
          <a:xfrm>
            <a:off x="6981000" y="2497662"/>
            <a:ext cx="2007225" cy="238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20">
                <a:solidFill>
                  <a:schemeClr val="lt1"/>
                </a:solidFill>
                <a:latin typeface="Georgia"/>
                <a:ea typeface="Georgia"/>
                <a:cs typeface="Georgia"/>
                <a:sym typeface="Georgia"/>
              </a:rPr>
              <a:t>Phase 1: Requirements Analysis</a:t>
            </a:r>
            <a:endParaRPr b="1" sz="1820">
              <a:solidFill>
                <a:schemeClr val="lt1"/>
              </a:solidFill>
              <a:latin typeface="Georgia"/>
              <a:ea typeface="Georgia"/>
              <a:cs typeface="Georgia"/>
              <a:sym typeface="Georgia"/>
            </a:endParaRPr>
          </a:p>
        </p:txBody>
      </p:sp>
      <p:sp>
        <p:nvSpPr>
          <p:cNvPr id="118" name="Google Shape;118;p22"/>
          <p:cNvSpPr txBox="1"/>
          <p:nvPr>
            <p:ph idx="1" type="body"/>
          </p:nvPr>
        </p:nvSpPr>
        <p:spPr>
          <a:xfrm>
            <a:off x="311700" y="1115575"/>
            <a:ext cx="7923900" cy="3437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lt1"/>
                </a:solidFill>
                <a:latin typeface="Georgia"/>
                <a:ea typeface="Georgia"/>
                <a:cs typeface="Georgia"/>
                <a:sym typeface="Georgia"/>
              </a:rPr>
              <a:t>Evaluate Subsystem Power Needs:</a:t>
            </a:r>
            <a:endParaRPr b="1" sz="1400">
              <a:solidFill>
                <a:schemeClr val="lt1"/>
              </a:solidFill>
              <a:latin typeface="Georgia"/>
              <a:ea typeface="Georgia"/>
              <a:cs typeface="Georgia"/>
              <a:sym typeface="Georgia"/>
            </a:endParaRPr>
          </a:p>
          <a:p>
            <a:pPr indent="-304800" lvl="1" marL="9144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Identify power requirements for key systems: scientific instruments, propulsion, life support, communication, thermal regulation, etc.</a:t>
            </a:r>
            <a:endParaRPr sz="1200">
              <a:solidFill>
                <a:schemeClr val="lt1"/>
              </a:solidFill>
              <a:latin typeface="Georgia"/>
              <a:ea typeface="Georgia"/>
              <a:cs typeface="Georgia"/>
              <a:sym typeface="Georgia"/>
            </a:endParaRPr>
          </a:p>
          <a:p>
            <a:pPr indent="-304800" lvl="1" marL="9144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Analyze peak and average power demands under different mission scenarios (e.g., orbit, transit, landing).</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Assess Environmental Challenges:</a:t>
            </a:r>
            <a:endParaRPr b="1" sz="1400">
              <a:solidFill>
                <a:schemeClr val="lt1"/>
              </a:solidFill>
              <a:latin typeface="Georgia"/>
              <a:ea typeface="Georgia"/>
              <a:cs typeface="Georgia"/>
              <a:sym typeface="Georgia"/>
            </a:endParaRPr>
          </a:p>
          <a:p>
            <a:pPr indent="-304800" lvl="1" marL="9144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Plan for power fluctuations due to varying solar energy availability (e.g., planetary shadowing or dust storms).</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Define Mission Priorities:</a:t>
            </a:r>
            <a:endParaRPr b="1" sz="1400">
              <a:solidFill>
                <a:schemeClr val="lt1"/>
              </a:solidFill>
              <a:latin typeface="Georgia"/>
              <a:ea typeface="Georgia"/>
              <a:cs typeface="Georgia"/>
              <a:sym typeface="Georgia"/>
            </a:endParaRPr>
          </a:p>
          <a:p>
            <a:pPr indent="-304800" lvl="1" marL="9144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Establish a hierarchy of systems to determine energy allocation during power shortages.</a:t>
            </a:r>
            <a:endParaRPr sz="1500">
              <a:solidFill>
                <a:schemeClr val="lt1"/>
              </a:solidFill>
              <a:latin typeface="Georgia"/>
              <a:ea typeface="Georgia"/>
              <a:cs typeface="Georgia"/>
              <a:sym typeface="Georgia"/>
            </a:endParaRPr>
          </a:p>
        </p:txBody>
      </p:sp>
      <p:sp>
        <p:nvSpPr>
          <p:cNvPr id="119" name="Google Shape;119;p22"/>
          <p:cNvSpPr/>
          <p:nvPr/>
        </p:nvSpPr>
        <p:spPr>
          <a:xfrm>
            <a:off x="8235595" y="227950"/>
            <a:ext cx="447817" cy="12196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20">
                <a:solidFill>
                  <a:schemeClr val="lt1"/>
                </a:solidFill>
                <a:latin typeface="Georgia"/>
                <a:ea typeface="Georgia"/>
                <a:cs typeface="Georgia"/>
                <a:sym typeface="Georgia"/>
              </a:rPr>
              <a:t>Phase 2: System Design</a:t>
            </a:r>
            <a:endParaRPr b="1" sz="1820">
              <a:solidFill>
                <a:schemeClr val="lt1"/>
              </a:solidFill>
              <a:latin typeface="Georgia"/>
              <a:ea typeface="Georgia"/>
              <a:cs typeface="Georgia"/>
              <a:sym typeface="Georgia"/>
            </a:endParaRPr>
          </a:p>
        </p:txBody>
      </p:sp>
      <p:sp>
        <p:nvSpPr>
          <p:cNvPr id="125" name="Google Shape;125;p23"/>
          <p:cNvSpPr txBox="1"/>
          <p:nvPr>
            <p:ph idx="1" type="body"/>
          </p:nvPr>
        </p:nvSpPr>
        <p:spPr>
          <a:xfrm>
            <a:off x="311700" y="1152475"/>
            <a:ext cx="83739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lt1"/>
                </a:solidFill>
                <a:latin typeface="Georgia"/>
                <a:ea typeface="Georgia"/>
                <a:cs typeface="Georgia"/>
                <a:sym typeface="Georgia"/>
              </a:rPr>
              <a:t>Power Distribution Units (PDUs):</a:t>
            </a:r>
            <a:endParaRPr b="1" sz="1400">
              <a:solidFill>
                <a:schemeClr val="lt1"/>
              </a:solidFill>
              <a:latin typeface="Georgia"/>
              <a:ea typeface="Georgia"/>
              <a:cs typeface="Georgia"/>
              <a:sym typeface="Georgia"/>
            </a:endParaRPr>
          </a:p>
          <a:p>
            <a:pPr indent="-304800" lvl="1" marL="9144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Develop modular PDUs to control power flow to subsystems.</a:t>
            </a:r>
            <a:endParaRPr sz="1200">
              <a:solidFill>
                <a:schemeClr val="lt1"/>
              </a:solidFill>
              <a:latin typeface="Georgia"/>
              <a:ea typeface="Georgia"/>
              <a:cs typeface="Georgia"/>
              <a:sym typeface="Georgia"/>
            </a:endParaRPr>
          </a:p>
          <a:p>
            <a:pPr indent="-304800" lvl="1" marL="9144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Include fault detection and isolation capabilities to prevent cascading failures.</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Intelligent Power Controllers:</a:t>
            </a:r>
            <a:endParaRPr b="1" sz="1400">
              <a:solidFill>
                <a:schemeClr val="lt1"/>
              </a:solidFill>
              <a:latin typeface="Georgia"/>
              <a:ea typeface="Georgia"/>
              <a:cs typeface="Georgia"/>
              <a:sym typeface="Georgia"/>
            </a:endParaRPr>
          </a:p>
          <a:p>
            <a:pPr indent="-304800" lvl="1" marL="9144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Use AI-enabled controllers that monitor real-time energy demand and availability.</a:t>
            </a:r>
            <a:endParaRPr sz="1200">
              <a:solidFill>
                <a:schemeClr val="lt1"/>
              </a:solidFill>
              <a:latin typeface="Georgia"/>
              <a:ea typeface="Georgia"/>
              <a:cs typeface="Georgia"/>
              <a:sym typeface="Georgia"/>
            </a:endParaRPr>
          </a:p>
          <a:p>
            <a:pPr indent="-304800" lvl="1" marL="9144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Implement algorithms for load balancing and adaptive power scaling based on subsystem priority.</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Redundancy Mechanisms:</a:t>
            </a:r>
            <a:endParaRPr b="1" sz="1400">
              <a:solidFill>
                <a:schemeClr val="lt1"/>
              </a:solidFill>
              <a:latin typeface="Georgia"/>
              <a:ea typeface="Georgia"/>
              <a:cs typeface="Georgia"/>
              <a:sym typeface="Georgia"/>
            </a:endParaRPr>
          </a:p>
          <a:p>
            <a:pPr indent="-304800" lvl="1" marL="9144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Design dual or triple redundant power buses to ensure reliability.</a:t>
            </a:r>
            <a:endParaRPr sz="1200">
              <a:solidFill>
                <a:schemeClr val="lt1"/>
              </a:solidFill>
              <a:latin typeface="Georgia"/>
              <a:ea typeface="Georgia"/>
              <a:cs typeface="Georgia"/>
              <a:sym typeface="Georgia"/>
            </a:endParaRPr>
          </a:p>
          <a:p>
            <a:pPr indent="-304800" lvl="1" marL="9144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Integrate swappable power modules for in-space repairs.</a:t>
            </a:r>
            <a:endParaRPr sz="1500">
              <a:solidFill>
                <a:schemeClr val="lt1"/>
              </a:solidFill>
              <a:latin typeface="Georgia"/>
              <a:ea typeface="Georgia"/>
              <a:cs typeface="Georgia"/>
              <a:sym typeface="Georgia"/>
            </a:endParaRPr>
          </a:p>
        </p:txBody>
      </p:sp>
      <p:sp>
        <p:nvSpPr>
          <p:cNvPr id="126" name="Google Shape;126;p23"/>
          <p:cNvSpPr/>
          <p:nvPr/>
        </p:nvSpPr>
        <p:spPr>
          <a:xfrm>
            <a:off x="7883266" y="176300"/>
            <a:ext cx="802339" cy="12196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20">
                <a:solidFill>
                  <a:schemeClr val="lt1"/>
                </a:solidFill>
                <a:latin typeface="Georgia"/>
                <a:ea typeface="Georgia"/>
                <a:cs typeface="Georgia"/>
                <a:sym typeface="Georgia"/>
              </a:rPr>
              <a:t>Phase 3: Power Allocation Algorithms</a:t>
            </a:r>
            <a:endParaRPr b="1" sz="1820">
              <a:solidFill>
                <a:schemeClr val="lt1"/>
              </a:solidFill>
              <a:latin typeface="Georgia"/>
              <a:ea typeface="Georgia"/>
              <a:cs typeface="Georgia"/>
              <a:sym typeface="Georgia"/>
            </a:endParaRPr>
          </a:p>
        </p:txBody>
      </p:sp>
      <p:sp>
        <p:nvSpPr>
          <p:cNvPr id="132" name="Google Shape;132;p24"/>
          <p:cNvSpPr txBox="1"/>
          <p:nvPr>
            <p:ph idx="1" type="body"/>
          </p:nvPr>
        </p:nvSpPr>
        <p:spPr>
          <a:xfrm>
            <a:off x="311700" y="1152475"/>
            <a:ext cx="84108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500">
                <a:solidFill>
                  <a:schemeClr val="lt1"/>
                </a:solidFill>
                <a:latin typeface="Georgia"/>
                <a:ea typeface="Georgia"/>
                <a:cs typeface="Georgia"/>
                <a:sym typeface="Georgia"/>
              </a:rPr>
              <a:t>Develop software solutions to efficiently distribute power:</a:t>
            </a:r>
            <a:endParaRPr b="1" sz="1500">
              <a:solidFill>
                <a:schemeClr val="lt1"/>
              </a:solidFill>
              <a:latin typeface="Georgia"/>
              <a:ea typeface="Georgia"/>
              <a:cs typeface="Georgia"/>
              <a:sym typeface="Georgia"/>
            </a:endParaRPr>
          </a:p>
          <a:p>
            <a:pPr indent="0" lvl="0" marL="0" rtl="0" algn="l">
              <a:spcBef>
                <a:spcPts val="1200"/>
              </a:spcBef>
              <a:spcAft>
                <a:spcPts val="0"/>
              </a:spcAft>
              <a:buNone/>
            </a:pPr>
            <a:r>
              <a:rPr b="1" lang="en" sz="1500">
                <a:solidFill>
                  <a:schemeClr val="lt1"/>
                </a:solidFill>
                <a:latin typeface="Georgia"/>
                <a:ea typeface="Georgia"/>
                <a:cs typeface="Georgia"/>
                <a:sym typeface="Georgia"/>
              </a:rPr>
              <a:t>Priority-Based Allocation:</a:t>
            </a:r>
            <a:endParaRPr b="1" sz="1500">
              <a:solidFill>
                <a:schemeClr val="lt1"/>
              </a:solidFill>
              <a:latin typeface="Georgia"/>
              <a:ea typeface="Georgia"/>
              <a:cs typeface="Georgia"/>
              <a:sym typeface="Georgia"/>
            </a:endParaRPr>
          </a:p>
          <a:p>
            <a:pPr indent="-307975" lvl="0" marL="457200" rtl="0" algn="l">
              <a:spcBef>
                <a:spcPts val="1200"/>
              </a:spcBef>
              <a:spcAft>
                <a:spcPts val="0"/>
              </a:spcAft>
              <a:buClr>
                <a:schemeClr val="lt1"/>
              </a:buClr>
              <a:buSzPts val="1250"/>
              <a:buFont typeface="Georgia"/>
              <a:buChar char="●"/>
            </a:pPr>
            <a:r>
              <a:rPr lang="en" sz="1250">
                <a:solidFill>
                  <a:schemeClr val="lt1"/>
                </a:solidFill>
                <a:latin typeface="Georgia"/>
                <a:ea typeface="Georgia"/>
                <a:cs typeface="Georgia"/>
                <a:sym typeface="Georgia"/>
              </a:rPr>
              <a:t>Assign each subsystem a priority level (e.g., life support: critical, cameras: non-critical).</a:t>
            </a:r>
            <a:endParaRPr sz="1250">
              <a:solidFill>
                <a:schemeClr val="lt1"/>
              </a:solidFill>
              <a:latin typeface="Georgia"/>
              <a:ea typeface="Georgia"/>
              <a:cs typeface="Georgia"/>
              <a:sym typeface="Georgia"/>
            </a:endParaRPr>
          </a:p>
          <a:p>
            <a:pPr indent="-307975" lvl="0" marL="457200" rtl="0" algn="l">
              <a:spcBef>
                <a:spcPts val="0"/>
              </a:spcBef>
              <a:spcAft>
                <a:spcPts val="0"/>
              </a:spcAft>
              <a:buClr>
                <a:schemeClr val="lt1"/>
              </a:buClr>
              <a:buSzPts val="1250"/>
              <a:buFont typeface="Georgia"/>
              <a:buChar char="●"/>
            </a:pPr>
            <a:r>
              <a:rPr lang="en" sz="1250">
                <a:solidFill>
                  <a:schemeClr val="lt1"/>
                </a:solidFill>
                <a:latin typeface="Georgia"/>
                <a:ea typeface="Georgia"/>
                <a:cs typeface="Georgia"/>
                <a:sym typeface="Georgia"/>
              </a:rPr>
              <a:t>Automatically cut power to non-essential systems during shortages.</a:t>
            </a:r>
            <a:endParaRPr sz="1250">
              <a:solidFill>
                <a:schemeClr val="lt1"/>
              </a:solidFill>
              <a:latin typeface="Georgia"/>
              <a:ea typeface="Georgia"/>
              <a:cs typeface="Georgia"/>
              <a:sym typeface="Georgia"/>
            </a:endParaRPr>
          </a:p>
          <a:p>
            <a:pPr indent="0" lvl="0" marL="0" rtl="0" algn="l">
              <a:spcBef>
                <a:spcPts val="1200"/>
              </a:spcBef>
              <a:spcAft>
                <a:spcPts val="0"/>
              </a:spcAft>
              <a:buNone/>
            </a:pPr>
            <a:r>
              <a:rPr b="1" lang="en" sz="1500">
                <a:solidFill>
                  <a:schemeClr val="lt1"/>
                </a:solidFill>
                <a:latin typeface="Georgia"/>
                <a:ea typeface="Georgia"/>
                <a:cs typeface="Georgia"/>
                <a:sym typeface="Georgia"/>
              </a:rPr>
              <a:t>Dynamic Load Balancing:</a:t>
            </a:r>
            <a:endParaRPr b="1" sz="15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Adjust power routing dynamically based on real-time conditions (e.g., reducing power to heaters during solar exposure).</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Predictive Energy Management:</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Use machine learning models to predict energy needs based on historical data and operational schedules.</a:t>
            </a:r>
            <a:endParaRPr sz="1200">
              <a:solidFill>
                <a:schemeClr val="lt1"/>
              </a:solidFill>
              <a:latin typeface="Georgia"/>
              <a:ea typeface="Georgia"/>
              <a:cs typeface="Georgia"/>
              <a:sym typeface="Georgia"/>
            </a:endParaRPr>
          </a:p>
          <a:p>
            <a:pPr indent="-304800" lvl="0" marL="4572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Schedule energy-intensive tasks (e.g., data transmission) during periods of peak power availability.</a:t>
            </a:r>
            <a:endParaRPr sz="1200">
              <a:solidFill>
                <a:schemeClr val="lt1"/>
              </a:solidFill>
              <a:latin typeface="Georgia"/>
              <a:ea typeface="Georgia"/>
              <a:cs typeface="Georgia"/>
              <a:sym typeface="Georgia"/>
            </a:endParaRPr>
          </a:p>
        </p:txBody>
      </p:sp>
      <p:sp>
        <p:nvSpPr>
          <p:cNvPr id="133" name="Google Shape;133;p24"/>
          <p:cNvSpPr/>
          <p:nvPr/>
        </p:nvSpPr>
        <p:spPr>
          <a:xfrm>
            <a:off x="7940760" y="168900"/>
            <a:ext cx="781747" cy="121845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20">
                <a:solidFill>
                  <a:schemeClr val="lt1"/>
                </a:solidFill>
                <a:latin typeface="Georgia"/>
                <a:ea typeface="Georgia"/>
                <a:cs typeface="Georgia"/>
                <a:sym typeface="Georgia"/>
              </a:rPr>
              <a:t>Phase 4: Testing and Validation</a:t>
            </a:r>
            <a:endParaRPr b="1" sz="1820">
              <a:solidFill>
                <a:schemeClr val="lt1"/>
              </a:solidFill>
              <a:latin typeface="Georgia"/>
              <a:ea typeface="Georgia"/>
              <a:cs typeface="Georgia"/>
              <a:sym typeface="Georgia"/>
            </a:endParaRPr>
          </a:p>
        </p:txBody>
      </p:sp>
      <p:sp>
        <p:nvSpPr>
          <p:cNvPr id="139" name="Google Shape;139;p25"/>
          <p:cNvSpPr txBox="1"/>
          <p:nvPr>
            <p:ph idx="1" type="body"/>
          </p:nvPr>
        </p:nvSpPr>
        <p:spPr>
          <a:xfrm>
            <a:off x="311700" y="1145100"/>
            <a:ext cx="83739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lt1"/>
                </a:solidFill>
                <a:latin typeface="Georgia"/>
                <a:ea typeface="Georgia"/>
                <a:cs typeface="Georgia"/>
                <a:sym typeface="Georgia"/>
              </a:rPr>
              <a:t>Simulate Mission Scenarios</a:t>
            </a:r>
            <a:r>
              <a:rPr lang="en" sz="1400">
                <a:solidFill>
                  <a:schemeClr val="lt1"/>
                </a:solidFill>
                <a:latin typeface="Georgia"/>
                <a:ea typeface="Georgia"/>
                <a:cs typeface="Georgia"/>
                <a:sym typeface="Georgia"/>
              </a:rPr>
              <a:t>:</a:t>
            </a:r>
            <a:endParaRPr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Test power distribution systems under various conditions, such as:</a:t>
            </a:r>
            <a:endParaRPr sz="1200">
              <a:solidFill>
                <a:schemeClr val="lt1"/>
              </a:solidFill>
              <a:latin typeface="Georgia"/>
              <a:ea typeface="Georgia"/>
              <a:cs typeface="Georgia"/>
              <a:sym typeface="Georgia"/>
            </a:endParaRPr>
          </a:p>
          <a:p>
            <a:pPr indent="-304800" lvl="1" marL="9144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Peak load operations.</a:t>
            </a:r>
            <a:endParaRPr sz="1200">
              <a:solidFill>
                <a:schemeClr val="lt1"/>
              </a:solidFill>
              <a:latin typeface="Georgia"/>
              <a:ea typeface="Georgia"/>
              <a:cs typeface="Georgia"/>
              <a:sym typeface="Georgia"/>
            </a:endParaRPr>
          </a:p>
          <a:p>
            <a:pPr indent="-304800" lvl="1" marL="9144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Solar panel degradation.</a:t>
            </a:r>
            <a:endParaRPr sz="1200">
              <a:solidFill>
                <a:schemeClr val="lt1"/>
              </a:solidFill>
              <a:latin typeface="Georgia"/>
              <a:ea typeface="Georgia"/>
              <a:cs typeface="Georgia"/>
              <a:sym typeface="Georgia"/>
            </a:endParaRPr>
          </a:p>
          <a:p>
            <a:pPr indent="-304800" lvl="1" marL="9144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Emergency scenarios (e.g., subsystem failures or unexpected power demands).</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Stress Testing</a:t>
            </a:r>
            <a:r>
              <a:rPr lang="en" sz="1400">
                <a:solidFill>
                  <a:schemeClr val="lt1"/>
                </a:solidFill>
                <a:latin typeface="Georgia"/>
                <a:ea typeface="Georgia"/>
                <a:cs typeface="Georgia"/>
                <a:sym typeface="Georgia"/>
              </a:rPr>
              <a:t>:</a:t>
            </a:r>
            <a:endParaRPr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Push the power system to its limits to identify vulnerabilities.</a:t>
            </a:r>
            <a:endParaRPr sz="1200">
              <a:solidFill>
                <a:schemeClr val="lt1"/>
              </a:solidFill>
              <a:latin typeface="Georgia"/>
              <a:ea typeface="Georgia"/>
              <a:cs typeface="Georgia"/>
              <a:sym typeface="Georgia"/>
            </a:endParaRPr>
          </a:p>
          <a:p>
            <a:pPr indent="-304800" lvl="0" marL="4572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Ensure fail-safes activate as intended.</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Field Testing:</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Test the system in analog environments, such as Mars analog sites or thermal vacuum chambers.</a:t>
            </a:r>
            <a:endParaRPr sz="1200">
              <a:solidFill>
                <a:schemeClr val="lt1"/>
              </a:solidFill>
              <a:latin typeface="Georgia"/>
              <a:ea typeface="Georgia"/>
              <a:cs typeface="Georgia"/>
              <a:sym typeface="Georgia"/>
            </a:endParaRPr>
          </a:p>
        </p:txBody>
      </p:sp>
      <p:sp>
        <p:nvSpPr>
          <p:cNvPr id="140" name="Google Shape;140;p25"/>
          <p:cNvSpPr/>
          <p:nvPr/>
        </p:nvSpPr>
        <p:spPr>
          <a:xfrm>
            <a:off x="7842503" y="227975"/>
            <a:ext cx="843094" cy="121950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4</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lt1"/>
                </a:solidFill>
                <a:latin typeface="Georgia"/>
                <a:ea typeface="Georgia"/>
                <a:cs typeface="Georgia"/>
                <a:sym typeface="Georgia"/>
              </a:rPr>
              <a:t>Phase 5: Deployment and Monitoring</a:t>
            </a:r>
            <a:endParaRPr b="1" sz="1800">
              <a:solidFill>
                <a:schemeClr val="lt1"/>
              </a:solidFill>
              <a:latin typeface="Georgia"/>
              <a:ea typeface="Georgia"/>
              <a:cs typeface="Georgia"/>
              <a:sym typeface="Georgia"/>
            </a:endParaRPr>
          </a:p>
        </p:txBody>
      </p:sp>
      <p:sp>
        <p:nvSpPr>
          <p:cNvPr id="146" name="Google Shape;146;p26"/>
          <p:cNvSpPr txBox="1"/>
          <p:nvPr>
            <p:ph idx="1" type="body"/>
          </p:nvPr>
        </p:nvSpPr>
        <p:spPr>
          <a:xfrm>
            <a:off x="311700" y="1152475"/>
            <a:ext cx="84108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lt1"/>
                </a:solidFill>
                <a:latin typeface="Georgia"/>
                <a:ea typeface="Georgia"/>
                <a:cs typeface="Georgia"/>
                <a:sym typeface="Georgia"/>
              </a:rPr>
              <a:t>Integration with Spacecraft:</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Install and test the system on the spacecraft before launch.</a:t>
            </a:r>
            <a:endParaRPr sz="1200">
              <a:solidFill>
                <a:schemeClr val="lt1"/>
              </a:solidFill>
              <a:latin typeface="Georgia"/>
              <a:ea typeface="Georgia"/>
              <a:cs typeface="Georgia"/>
              <a:sym typeface="Georgia"/>
            </a:endParaRPr>
          </a:p>
          <a:p>
            <a:pPr indent="-304800" lvl="0" marL="4572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Calibrate power distribution for the spacecraft's final configuration.</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Real-Time Monitoring:</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Use telemetry systems to monitor power distribution during the mission.</a:t>
            </a:r>
            <a:endParaRPr sz="1200">
              <a:solidFill>
                <a:schemeClr val="lt1"/>
              </a:solidFill>
              <a:latin typeface="Georgia"/>
              <a:ea typeface="Georgia"/>
              <a:cs typeface="Georgia"/>
              <a:sym typeface="Georgia"/>
            </a:endParaRPr>
          </a:p>
          <a:p>
            <a:pPr indent="-304800" lvl="0" marL="457200" rtl="0" algn="l">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Send updates to mission control for performance analysis and troubleshooting.</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Autonomous Adjustments:</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Enable the spacecraft to autonomously adapt to changes in power supply or demand, reducing reliance on Earth-based intervention.</a:t>
            </a:r>
            <a:endParaRPr sz="1200">
              <a:solidFill>
                <a:schemeClr val="lt1"/>
              </a:solidFill>
              <a:latin typeface="Georgia"/>
              <a:ea typeface="Georgia"/>
              <a:cs typeface="Georgia"/>
              <a:sym typeface="Georgia"/>
            </a:endParaRPr>
          </a:p>
        </p:txBody>
      </p:sp>
      <p:sp>
        <p:nvSpPr>
          <p:cNvPr id="147" name="Google Shape;147;p26"/>
          <p:cNvSpPr/>
          <p:nvPr/>
        </p:nvSpPr>
        <p:spPr>
          <a:xfrm>
            <a:off x="8026017" y="191075"/>
            <a:ext cx="806280" cy="1218757"/>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5</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7"/>
          <p:cNvSpPr txBox="1"/>
          <p:nvPr>
            <p:ph idx="1" type="body"/>
          </p:nvPr>
        </p:nvSpPr>
        <p:spPr>
          <a:xfrm>
            <a:off x="725850" y="3988825"/>
            <a:ext cx="7692300" cy="918600"/>
          </a:xfrm>
          <a:prstGeom prst="rect">
            <a:avLst/>
          </a:prstGeom>
        </p:spPr>
        <p:txBody>
          <a:bodyPr anchorCtr="0" anchor="ctr" bIns="91425" lIns="91425" spcFirstLastPara="1" rIns="91425" wrap="square" tIns="91425">
            <a:normAutofit/>
          </a:bodyPr>
          <a:lstStyle/>
          <a:p>
            <a:pPr indent="0" lvl="0" marL="0" rtl="0" algn="ctr">
              <a:spcBef>
                <a:spcPts val="1400"/>
              </a:spcBef>
              <a:spcAft>
                <a:spcPts val="400"/>
              </a:spcAft>
              <a:buClr>
                <a:schemeClr val="dk1"/>
              </a:buClr>
              <a:buSzPts val="1100"/>
              <a:buFont typeface="Arial"/>
              <a:buNone/>
            </a:pPr>
            <a:r>
              <a:rPr b="1" lang="en" sz="2700">
                <a:solidFill>
                  <a:schemeClr val="dk1"/>
                </a:solidFill>
                <a:latin typeface="Georgia"/>
                <a:ea typeface="Georgia"/>
                <a:cs typeface="Georgia"/>
                <a:sym typeface="Georgia"/>
              </a:rPr>
              <a:t>Advanced </a:t>
            </a:r>
            <a:r>
              <a:rPr b="1" lang="en" sz="2700">
                <a:solidFill>
                  <a:schemeClr val="lt2"/>
                </a:solidFill>
                <a:latin typeface="Georgia"/>
                <a:ea typeface="Georgia"/>
                <a:cs typeface="Georgia"/>
                <a:sym typeface="Georgia"/>
              </a:rPr>
              <a:t>Features</a:t>
            </a:r>
            <a:endParaRPr sz="2700">
              <a:solidFill>
                <a:schemeClr val="lt2"/>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sp>
        <p:nvSpPr>
          <p:cNvPr id="157" name="Google Shape;157;p28"/>
          <p:cNvSpPr txBox="1"/>
          <p:nvPr>
            <p:ph idx="1" type="body"/>
          </p:nvPr>
        </p:nvSpPr>
        <p:spPr>
          <a:xfrm>
            <a:off x="311700" y="885550"/>
            <a:ext cx="5679600" cy="3959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400">
                <a:solidFill>
                  <a:schemeClr val="lt1"/>
                </a:solidFill>
                <a:latin typeface="Georgia"/>
                <a:ea typeface="Georgia"/>
                <a:cs typeface="Georgia"/>
                <a:sym typeface="Georgia"/>
              </a:rPr>
              <a:t>Energy Harvesting</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Incorporate technologies to recover and redistribute unused or wasted energy (e.g., thermoelectric generators to convert heat to electricity).</a:t>
            </a:r>
            <a:endParaRPr sz="1200">
              <a:solidFill>
                <a:schemeClr val="lt1"/>
              </a:solidFill>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b="1" lang="en" sz="1400">
                <a:solidFill>
                  <a:schemeClr val="lt1"/>
                </a:solidFill>
                <a:latin typeface="Georgia"/>
                <a:ea typeface="Georgia"/>
                <a:cs typeface="Georgia"/>
                <a:sym typeface="Georgia"/>
              </a:rPr>
              <a:t>Power Storage Optimization</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Pair distribution systems with high-capacity batteries or supercapacitors for seamless energy storage and discharge.</a:t>
            </a:r>
            <a:endParaRPr sz="1200">
              <a:solidFill>
                <a:schemeClr val="lt1"/>
              </a:solidFill>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b="1" lang="en" sz="1400">
                <a:solidFill>
                  <a:schemeClr val="lt1"/>
                </a:solidFill>
                <a:latin typeface="Georgia"/>
                <a:ea typeface="Georgia"/>
                <a:cs typeface="Georgia"/>
                <a:sym typeface="Georgia"/>
              </a:rPr>
              <a:t>Cross-Subsystem Collaboration</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Enable communication between subsystems to share energy usage data and optimize collective consumption.</a:t>
            </a:r>
            <a:endParaRPr sz="1900">
              <a:solidFill>
                <a:schemeClr val="lt1"/>
              </a:solidFill>
              <a:latin typeface="Georgia"/>
              <a:ea typeface="Georgia"/>
              <a:cs typeface="Georgia"/>
              <a:sym typeface="Georgia"/>
            </a:endParaRPr>
          </a:p>
        </p:txBody>
      </p:sp>
      <p:pic>
        <p:nvPicPr>
          <p:cNvPr id="158" name="Google Shape;158;p28"/>
          <p:cNvPicPr preferRelativeResize="0"/>
          <p:nvPr/>
        </p:nvPicPr>
        <p:blipFill>
          <a:blip r:embed="rId3">
            <a:alphaModFix/>
          </a:blip>
          <a:stretch>
            <a:fillRect/>
          </a:stretch>
        </p:blipFill>
        <p:spPr>
          <a:xfrm>
            <a:off x="6055150" y="990600"/>
            <a:ext cx="2847900" cy="2847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9"/>
          <p:cNvSpPr txBox="1"/>
          <p:nvPr>
            <p:ph idx="1" type="body"/>
          </p:nvPr>
        </p:nvSpPr>
        <p:spPr>
          <a:xfrm>
            <a:off x="311700" y="3887650"/>
            <a:ext cx="8520600" cy="997200"/>
          </a:xfrm>
          <a:prstGeom prst="rect">
            <a:avLst/>
          </a:prstGeom>
        </p:spPr>
        <p:txBody>
          <a:bodyPr anchorCtr="0" anchor="ctr" bIns="91425" lIns="91425" spcFirstLastPara="1" rIns="91425" wrap="square" tIns="91425">
            <a:normAutofit/>
          </a:bodyPr>
          <a:lstStyle/>
          <a:p>
            <a:pPr indent="0" lvl="0" marL="0" rtl="0" algn="ctr">
              <a:spcBef>
                <a:spcPts val="1400"/>
              </a:spcBef>
              <a:spcAft>
                <a:spcPts val="400"/>
              </a:spcAft>
              <a:buClr>
                <a:schemeClr val="dk1"/>
              </a:buClr>
              <a:buSzPts val="1100"/>
              <a:buFont typeface="Arial"/>
              <a:buNone/>
            </a:pPr>
            <a:r>
              <a:rPr b="1" lang="en" sz="2700">
                <a:solidFill>
                  <a:schemeClr val="lt2"/>
                </a:solidFill>
                <a:latin typeface="Georgia"/>
                <a:ea typeface="Georgia"/>
                <a:cs typeface="Georgia"/>
                <a:sym typeface="Georgia"/>
              </a:rPr>
              <a:t>Benefits of the Plan</a:t>
            </a:r>
            <a:endParaRPr sz="2700">
              <a:solidFill>
                <a:schemeClr val="lt2"/>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30"/>
          <p:cNvSpPr txBox="1"/>
          <p:nvPr>
            <p:ph idx="1" type="body"/>
          </p:nvPr>
        </p:nvSpPr>
        <p:spPr>
          <a:xfrm>
            <a:off x="311700" y="809625"/>
            <a:ext cx="4946100" cy="3759300"/>
          </a:xfrm>
          <a:prstGeom prst="rect">
            <a:avLst/>
          </a:prstGeom>
        </p:spPr>
        <p:txBody>
          <a:bodyPr anchorCtr="0" anchor="t" bIns="91425" lIns="91425" spcFirstLastPara="1" rIns="91425" wrap="square" tIns="91425">
            <a:normAutofit/>
          </a:bodyPr>
          <a:lstStyle/>
          <a:p>
            <a:pPr indent="0" lvl="0" marL="0" rtl="0" algn="l">
              <a:lnSpc>
                <a:spcPct val="100000"/>
              </a:lnSpc>
              <a:spcBef>
                <a:spcPts val="1200"/>
              </a:spcBef>
              <a:spcAft>
                <a:spcPts val="0"/>
              </a:spcAft>
              <a:buNone/>
            </a:pPr>
            <a:r>
              <a:rPr b="1" lang="en" sz="1400">
                <a:solidFill>
                  <a:schemeClr val="lt1"/>
                </a:solidFill>
                <a:latin typeface="Georgia"/>
                <a:ea typeface="Georgia"/>
                <a:cs typeface="Georgia"/>
                <a:sym typeface="Georgia"/>
              </a:rPr>
              <a:t>Reliability: </a:t>
            </a:r>
            <a:endParaRPr b="1" sz="1400">
              <a:solidFill>
                <a:schemeClr val="lt1"/>
              </a:solidFill>
              <a:latin typeface="Georgia"/>
              <a:ea typeface="Georgia"/>
              <a:cs typeface="Georgia"/>
              <a:sym typeface="Georgia"/>
            </a:endParaRPr>
          </a:p>
          <a:p>
            <a:pPr indent="0" lvl="0" marL="0" rtl="0" algn="l">
              <a:lnSpc>
                <a:spcPct val="100000"/>
              </a:lnSpc>
              <a:spcBef>
                <a:spcPts val="1200"/>
              </a:spcBef>
              <a:spcAft>
                <a:spcPts val="0"/>
              </a:spcAft>
              <a:buNone/>
            </a:pPr>
            <a:r>
              <a:rPr lang="en" sz="1200">
                <a:solidFill>
                  <a:schemeClr val="lt1"/>
                </a:solidFill>
                <a:latin typeface="Georgia"/>
                <a:ea typeface="Georgia"/>
                <a:cs typeface="Georgia"/>
                <a:sym typeface="Georgia"/>
              </a:rPr>
              <a:t>Ensures critical systems receive uninterrupted power, even during emergencies or system failures.</a:t>
            </a:r>
            <a:endParaRPr sz="1200">
              <a:solidFill>
                <a:schemeClr val="lt1"/>
              </a:solidFill>
              <a:latin typeface="Georgia"/>
              <a:ea typeface="Georgia"/>
              <a:cs typeface="Georgia"/>
              <a:sym typeface="Georgia"/>
            </a:endParaRPr>
          </a:p>
          <a:p>
            <a:pPr indent="0" lvl="0" marL="0" rtl="0" algn="l">
              <a:lnSpc>
                <a:spcPct val="100000"/>
              </a:lnSpc>
              <a:spcBef>
                <a:spcPts val="1200"/>
              </a:spcBef>
              <a:spcAft>
                <a:spcPts val="0"/>
              </a:spcAft>
              <a:buNone/>
            </a:pPr>
            <a:r>
              <a:rPr b="1" lang="en" sz="1400">
                <a:solidFill>
                  <a:schemeClr val="lt1"/>
                </a:solidFill>
                <a:latin typeface="Georgia"/>
                <a:ea typeface="Georgia"/>
                <a:cs typeface="Georgia"/>
                <a:sym typeface="Georgia"/>
              </a:rPr>
              <a:t>Efficiency:</a:t>
            </a:r>
            <a:r>
              <a:rPr lang="en" sz="1400">
                <a:solidFill>
                  <a:schemeClr val="lt1"/>
                </a:solidFill>
                <a:latin typeface="Georgia"/>
                <a:ea typeface="Georgia"/>
                <a:cs typeface="Georgia"/>
                <a:sym typeface="Georgia"/>
              </a:rPr>
              <a:t> </a:t>
            </a:r>
            <a:endParaRPr sz="1400">
              <a:solidFill>
                <a:schemeClr val="lt1"/>
              </a:solidFill>
              <a:latin typeface="Georgia"/>
              <a:ea typeface="Georgia"/>
              <a:cs typeface="Georgia"/>
              <a:sym typeface="Georgia"/>
            </a:endParaRPr>
          </a:p>
          <a:p>
            <a:pPr indent="0" lvl="0" marL="0" rtl="0" algn="l">
              <a:lnSpc>
                <a:spcPct val="100000"/>
              </a:lnSpc>
              <a:spcBef>
                <a:spcPts val="1200"/>
              </a:spcBef>
              <a:spcAft>
                <a:spcPts val="0"/>
              </a:spcAft>
              <a:buNone/>
            </a:pPr>
            <a:r>
              <a:rPr lang="en" sz="1200">
                <a:solidFill>
                  <a:schemeClr val="lt1"/>
                </a:solidFill>
                <a:latin typeface="Georgia"/>
                <a:ea typeface="Georgia"/>
                <a:cs typeface="Georgia"/>
                <a:sym typeface="Georgia"/>
              </a:rPr>
              <a:t>Minimizes energy waste, extending mission duration and performance.</a:t>
            </a:r>
            <a:endParaRPr sz="1200">
              <a:solidFill>
                <a:schemeClr val="lt1"/>
              </a:solidFill>
              <a:latin typeface="Georgia"/>
              <a:ea typeface="Georgia"/>
              <a:cs typeface="Georgia"/>
              <a:sym typeface="Georgia"/>
            </a:endParaRPr>
          </a:p>
          <a:p>
            <a:pPr indent="0" lvl="0" marL="0" rtl="0" algn="l">
              <a:lnSpc>
                <a:spcPct val="100000"/>
              </a:lnSpc>
              <a:spcBef>
                <a:spcPts val="1200"/>
              </a:spcBef>
              <a:spcAft>
                <a:spcPts val="0"/>
              </a:spcAft>
              <a:buNone/>
            </a:pPr>
            <a:r>
              <a:rPr b="1" lang="en" sz="1400">
                <a:solidFill>
                  <a:schemeClr val="lt1"/>
                </a:solidFill>
                <a:latin typeface="Georgia"/>
                <a:ea typeface="Georgia"/>
                <a:cs typeface="Georgia"/>
                <a:sym typeface="Georgia"/>
              </a:rPr>
              <a:t>Scalability: </a:t>
            </a:r>
            <a:endParaRPr b="1" sz="1400">
              <a:solidFill>
                <a:schemeClr val="lt1"/>
              </a:solidFill>
              <a:latin typeface="Georgia"/>
              <a:ea typeface="Georgia"/>
              <a:cs typeface="Georgia"/>
              <a:sym typeface="Georgia"/>
            </a:endParaRPr>
          </a:p>
          <a:p>
            <a:pPr indent="0" lvl="0" marL="0" rtl="0" algn="l">
              <a:lnSpc>
                <a:spcPct val="100000"/>
              </a:lnSpc>
              <a:spcBef>
                <a:spcPts val="1200"/>
              </a:spcBef>
              <a:spcAft>
                <a:spcPts val="0"/>
              </a:spcAft>
              <a:buNone/>
            </a:pPr>
            <a:r>
              <a:rPr lang="en" sz="1200">
                <a:solidFill>
                  <a:schemeClr val="lt1"/>
                </a:solidFill>
                <a:latin typeface="Georgia"/>
                <a:ea typeface="Georgia"/>
                <a:cs typeface="Georgia"/>
                <a:sym typeface="Georgia"/>
              </a:rPr>
              <a:t>Can be adapted for different types of missions, from rovers to deep-space probes.</a:t>
            </a:r>
            <a:endParaRPr sz="1200">
              <a:solidFill>
                <a:schemeClr val="lt1"/>
              </a:solidFill>
              <a:latin typeface="Georgia"/>
              <a:ea typeface="Georgia"/>
              <a:cs typeface="Georgia"/>
              <a:sym typeface="Georgia"/>
            </a:endParaRPr>
          </a:p>
          <a:p>
            <a:pPr indent="0" lvl="0" marL="0" rtl="0" algn="l">
              <a:lnSpc>
                <a:spcPct val="100000"/>
              </a:lnSpc>
              <a:spcBef>
                <a:spcPts val="1200"/>
              </a:spcBef>
              <a:spcAft>
                <a:spcPts val="0"/>
              </a:spcAft>
              <a:buNone/>
            </a:pPr>
            <a:r>
              <a:rPr b="1" lang="en" sz="1400">
                <a:solidFill>
                  <a:schemeClr val="lt1"/>
                </a:solidFill>
                <a:latin typeface="Georgia"/>
                <a:ea typeface="Georgia"/>
                <a:cs typeface="Georgia"/>
                <a:sym typeface="Georgia"/>
              </a:rPr>
              <a:t>Autonomy: </a:t>
            </a:r>
            <a:endParaRPr b="1" sz="1400">
              <a:solidFill>
                <a:schemeClr val="lt1"/>
              </a:solidFill>
              <a:latin typeface="Georgia"/>
              <a:ea typeface="Georgia"/>
              <a:cs typeface="Georgia"/>
              <a:sym typeface="Georgia"/>
            </a:endParaRPr>
          </a:p>
          <a:p>
            <a:pPr indent="0" lvl="0" marL="0" rtl="0" algn="l">
              <a:lnSpc>
                <a:spcPct val="100000"/>
              </a:lnSpc>
              <a:spcBef>
                <a:spcPts val="1200"/>
              </a:spcBef>
              <a:spcAft>
                <a:spcPts val="1200"/>
              </a:spcAft>
              <a:buNone/>
            </a:pPr>
            <a:r>
              <a:rPr lang="en" sz="1200">
                <a:solidFill>
                  <a:schemeClr val="lt1"/>
                </a:solidFill>
                <a:latin typeface="Georgia"/>
                <a:ea typeface="Georgia"/>
                <a:cs typeface="Georgia"/>
                <a:sym typeface="Georgia"/>
              </a:rPr>
              <a:t>Reduces dependence on Earth-based intervention for power management.</a:t>
            </a:r>
            <a:endParaRPr sz="1900">
              <a:solidFill>
                <a:schemeClr val="lt1"/>
              </a:solidFill>
              <a:latin typeface="Georgia"/>
              <a:ea typeface="Georgia"/>
              <a:cs typeface="Georgia"/>
              <a:sym typeface="Georgia"/>
            </a:endParaRPr>
          </a:p>
        </p:txBody>
      </p:sp>
      <p:pic>
        <p:nvPicPr>
          <p:cNvPr id="169" name="Google Shape;169;p30"/>
          <p:cNvPicPr preferRelativeResize="0"/>
          <p:nvPr/>
        </p:nvPicPr>
        <p:blipFill>
          <a:blip r:embed="rId3">
            <a:alphaModFix/>
          </a:blip>
          <a:stretch>
            <a:fillRect/>
          </a:stretch>
        </p:blipFill>
        <p:spPr>
          <a:xfrm>
            <a:off x="5257800" y="846075"/>
            <a:ext cx="3581400" cy="3581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31"/>
          <p:cNvSpPr txBox="1"/>
          <p:nvPr>
            <p:ph idx="1" type="body"/>
          </p:nvPr>
        </p:nvSpPr>
        <p:spPr>
          <a:xfrm>
            <a:off x="311700" y="4011875"/>
            <a:ext cx="8520600" cy="852900"/>
          </a:xfrm>
          <a:prstGeom prst="rect">
            <a:avLst/>
          </a:prstGeom>
        </p:spPr>
        <p:txBody>
          <a:bodyPr anchorCtr="0" anchor="ctr" bIns="91425" lIns="91425" spcFirstLastPara="1" rIns="91425" wrap="square" tIns="91425">
            <a:normAutofit/>
          </a:bodyPr>
          <a:lstStyle/>
          <a:p>
            <a:pPr indent="0" lvl="0" marL="0" rtl="0" algn="ctr">
              <a:spcBef>
                <a:spcPts val="1400"/>
              </a:spcBef>
              <a:spcAft>
                <a:spcPts val="400"/>
              </a:spcAft>
              <a:buClr>
                <a:schemeClr val="dk1"/>
              </a:buClr>
              <a:buSzPts val="935"/>
              <a:buFont typeface="Arial"/>
              <a:buNone/>
            </a:pPr>
            <a:r>
              <a:rPr b="1" lang="en" sz="2700">
                <a:solidFill>
                  <a:schemeClr val="lt2"/>
                </a:solidFill>
                <a:latin typeface="Georgia"/>
                <a:ea typeface="Georgia"/>
                <a:cs typeface="Georgia"/>
                <a:sym typeface="Georgia"/>
              </a:rPr>
              <a:t>Potential Challenges and Mitigation</a:t>
            </a:r>
            <a:endParaRPr sz="3125">
              <a:solidFill>
                <a:schemeClr val="lt2"/>
              </a:solidFill>
              <a:latin typeface="Georgia"/>
              <a:ea typeface="Georgia"/>
              <a:cs typeface="Georgia"/>
              <a:sym typeface="Georgia"/>
            </a:endParaRPr>
          </a:p>
        </p:txBody>
      </p:sp>
      <p:sp>
        <p:nvSpPr>
          <p:cNvPr id="175" name="Google Shape;175;p31"/>
          <p:cNvSpPr txBox="1"/>
          <p:nvPr/>
        </p:nvSpPr>
        <p:spPr>
          <a:xfrm>
            <a:off x="6010650" y="2609100"/>
            <a:ext cx="315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1800">
                <a:solidFill>
                  <a:schemeClr val="lt1"/>
                </a:solidFill>
                <a:latin typeface="Georgia"/>
                <a:ea typeface="Georgia"/>
                <a:cs typeface="Georgia"/>
                <a:sym typeface="Georgia"/>
              </a:rPr>
              <a:t>Context &amp; Overview: Power Challenges in Space Exploration</a:t>
            </a:r>
            <a:endParaRPr sz="3300">
              <a:solidFill>
                <a:schemeClr val="lt1"/>
              </a:solidFill>
              <a:latin typeface="Georgia"/>
              <a:ea typeface="Georgia"/>
              <a:cs typeface="Georgia"/>
              <a:sym typeface="Georgia"/>
            </a:endParaRPr>
          </a:p>
        </p:txBody>
      </p:sp>
      <p:sp>
        <p:nvSpPr>
          <p:cNvPr id="64" name="Google Shape;64;p14"/>
          <p:cNvSpPr txBox="1"/>
          <p:nvPr>
            <p:ph idx="1" type="body"/>
          </p:nvPr>
        </p:nvSpPr>
        <p:spPr>
          <a:xfrm>
            <a:off x="311700" y="1152475"/>
            <a:ext cx="5200800" cy="3614700"/>
          </a:xfrm>
          <a:prstGeom prst="rect">
            <a:avLst/>
          </a:prstGeom>
        </p:spPr>
        <p:txBody>
          <a:bodyPr anchorCtr="0" anchor="t" bIns="91425" lIns="91425" spcFirstLastPara="1" rIns="91425" wrap="square" tIns="91425">
            <a:normAutofit fontScale="77500" lnSpcReduction="20000"/>
          </a:bodyPr>
          <a:lstStyle/>
          <a:p>
            <a:pPr indent="0" lvl="0" marL="0" rtl="0" algn="l">
              <a:lnSpc>
                <a:spcPct val="150000"/>
              </a:lnSpc>
              <a:spcBef>
                <a:spcPts val="1400"/>
              </a:spcBef>
              <a:spcAft>
                <a:spcPts val="0"/>
              </a:spcAft>
              <a:buClr>
                <a:schemeClr val="dk1"/>
              </a:buClr>
              <a:buSzPct val="59566"/>
              <a:buFont typeface="Arial"/>
              <a:buNone/>
            </a:pPr>
            <a:r>
              <a:rPr b="1" lang="en" sz="1846">
                <a:solidFill>
                  <a:schemeClr val="lt1"/>
                </a:solidFill>
                <a:latin typeface="Georgia"/>
                <a:ea typeface="Georgia"/>
                <a:cs typeface="Georgia"/>
                <a:sym typeface="Georgia"/>
              </a:rPr>
              <a:t>Efficient Power Distribution in Space Missions</a:t>
            </a:r>
            <a:endParaRPr b="1" sz="1846">
              <a:solidFill>
                <a:schemeClr val="lt1"/>
              </a:solidFill>
              <a:latin typeface="Georgia"/>
              <a:ea typeface="Georgia"/>
              <a:cs typeface="Georgia"/>
              <a:sym typeface="Georgia"/>
            </a:endParaRPr>
          </a:p>
          <a:p>
            <a:pPr indent="-309637" lvl="0" marL="457200" rtl="0" algn="l">
              <a:lnSpc>
                <a:spcPct val="150000"/>
              </a:lnSpc>
              <a:spcBef>
                <a:spcPts val="1200"/>
              </a:spcBef>
              <a:spcAft>
                <a:spcPts val="0"/>
              </a:spcAft>
              <a:buClr>
                <a:schemeClr val="lt1"/>
              </a:buClr>
              <a:buSzPct val="100000"/>
              <a:buFont typeface="Georgia"/>
              <a:buChar char="●"/>
            </a:pPr>
            <a:r>
              <a:rPr lang="en" sz="1646">
                <a:solidFill>
                  <a:schemeClr val="lt1"/>
                </a:solidFill>
                <a:latin typeface="Georgia"/>
                <a:ea typeface="Georgia"/>
                <a:cs typeface="Georgia"/>
                <a:sym typeface="Georgia"/>
              </a:rPr>
              <a:t>Space missions rely on limited energy sources.</a:t>
            </a:r>
            <a:endParaRPr sz="1646">
              <a:solidFill>
                <a:schemeClr val="lt1"/>
              </a:solidFill>
              <a:latin typeface="Georgia"/>
              <a:ea typeface="Georgia"/>
              <a:cs typeface="Georgia"/>
              <a:sym typeface="Georgia"/>
            </a:endParaRPr>
          </a:p>
          <a:p>
            <a:pPr indent="-309637" lvl="0" marL="457200" rtl="0" algn="l">
              <a:lnSpc>
                <a:spcPct val="150000"/>
              </a:lnSpc>
              <a:spcBef>
                <a:spcPts val="0"/>
              </a:spcBef>
              <a:spcAft>
                <a:spcPts val="0"/>
              </a:spcAft>
              <a:buClr>
                <a:schemeClr val="lt1"/>
              </a:buClr>
              <a:buSzPct val="100000"/>
              <a:buFont typeface="Georgia"/>
              <a:buChar char="●"/>
            </a:pPr>
            <a:r>
              <a:rPr lang="en" sz="1646">
                <a:solidFill>
                  <a:schemeClr val="lt1"/>
                </a:solidFill>
                <a:latin typeface="Georgia"/>
                <a:ea typeface="Georgia"/>
                <a:cs typeface="Georgia"/>
                <a:sym typeface="Georgia"/>
              </a:rPr>
              <a:t>Multiple subsystems compete for scarce power.</a:t>
            </a:r>
            <a:endParaRPr sz="1646">
              <a:solidFill>
                <a:schemeClr val="lt1"/>
              </a:solidFill>
              <a:latin typeface="Georgia"/>
              <a:ea typeface="Georgia"/>
              <a:cs typeface="Georgia"/>
              <a:sym typeface="Georgia"/>
            </a:endParaRPr>
          </a:p>
          <a:p>
            <a:pPr indent="-309637" lvl="0" marL="457200" rtl="0" algn="l">
              <a:lnSpc>
                <a:spcPct val="150000"/>
              </a:lnSpc>
              <a:spcBef>
                <a:spcPts val="0"/>
              </a:spcBef>
              <a:spcAft>
                <a:spcPts val="0"/>
              </a:spcAft>
              <a:buClr>
                <a:schemeClr val="lt1"/>
              </a:buClr>
              <a:buSzPct val="100000"/>
              <a:buFont typeface="Georgia"/>
              <a:buChar char="●"/>
            </a:pPr>
            <a:r>
              <a:rPr lang="en" sz="1646">
                <a:solidFill>
                  <a:schemeClr val="lt1"/>
                </a:solidFill>
                <a:latin typeface="Georgia"/>
                <a:ea typeface="Georgia"/>
                <a:cs typeface="Georgia"/>
                <a:sym typeface="Georgia"/>
              </a:rPr>
              <a:t>AI-driven solutions can optimize power distribution                                                                                                         and </a:t>
            </a:r>
            <a:r>
              <a:rPr lang="en" sz="1646">
                <a:solidFill>
                  <a:schemeClr val="lt1"/>
                </a:solidFill>
                <a:latin typeface="Georgia"/>
                <a:ea typeface="Georgia"/>
                <a:cs typeface="Georgia"/>
                <a:sym typeface="Georgia"/>
              </a:rPr>
              <a:t>improve system</a:t>
            </a:r>
            <a:r>
              <a:rPr lang="en" sz="1646">
                <a:solidFill>
                  <a:schemeClr val="lt1"/>
                </a:solidFill>
                <a:latin typeface="Georgia"/>
                <a:ea typeface="Georgia"/>
                <a:cs typeface="Georgia"/>
                <a:sym typeface="Georgia"/>
              </a:rPr>
              <a:t> reliability.</a:t>
            </a:r>
            <a:endParaRPr sz="1646">
              <a:solidFill>
                <a:schemeClr val="lt1"/>
              </a:solidFill>
              <a:latin typeface="Georgia"/>
              <a:ea typeface="Georgia"/>
              <a:cs typeface="Georgia"/>
              <a:sym typeface="Georgia"/>
            </a:endParaRPr>
          </a:p>
          <a:p>
            <a:pPr indent="0" lvl="0" marL="0" rtl="0" algn="l">
              <a:lnSpc>
                <a:spcPct val="150000"/>
              </a:lnSpc>
              <a:spcBef>
                <a:spcPts val="1400"/>
              </a:spcBef>
              <a:spcAft>
                <a:spcPts val="0"/>
              </a:spcAft>
              <a:buClr>
                <a:schemeClr val="dk1"/>
              </a:buClr>
              <a:buSzPct val="59566"/>
              <a:buFont typeface="Arial"/>
              <a:buNone/>
            </a:pPr>
            <a:r>
              <a:rPr b="1" lang="en" sz="1846">
                <a:solidFill>
                  <a:schemeClr val="lt1"/>
                </a:solidFill>
                <a:latin typeface="Georgia"/>
                <a:ea typeface="Georgia"/>
                <a:cs typeface="Georgia"/>
                <a:sym typeface="Georgia"/>
              </a:rPr>
              <a:t>Why Power Distribution is Critical in Space</a:t>
            </a:r>
            <a:endParaRPr b="1" sz="1846">
              <a:solidFill>
                <a:schemeClr val="lt1"/>
              </a:solidFill>
              <a:latin typeface="Georgia"/>
              <a:ea typeface="Georgia"/>
              <a:cs typeface="Georgia"/>
              <a:sym typeface="Georgia"/>
            </a:endParaRPr>
          </a:p>
          <a:p>
            <a:pPr indent="-309637" lvl="0" marL="457200" rtl="0" algn="l">
              <a:lnSpc>
                <a:spcPct val="150000"/>
              </a:lnSpc>
              <a:spcBef>
                <a:spcPts val="1200"/>
              </a:spcBef>
              <a:spcAft>
                <a:spcPts val="0"/>
              </a:spcAft>
              <a:buClr>
                <a:schemeClr val="lt1"/>
              </a:buClr>
              <a:buSzPct val="100000"/>
              <a:buFont typeface="Georgia"/>
              <a:buChar char="●"/>
            </a:pPr>
            <a:r>
              <a:rPr lang="en" sz="1646">
                <a:solidFill>
                  <a:schemeClr val="lt1"/>
                </a:solidFill>
                <a:latin typeface="Georgia"/>
                <a:ea typeface="Georgia"/>
                <a:cs typeface="Georgia"/>
                <a:sym typeface="Georgia"/>
              </a:rPr>
              <a:t>Mission-critical operations depend on steady energy delivery.</a:t>
            </a:r>
            <a:endParaRPr sz="1646">
              <a:solidFill>
                <a:schemeClr val="lt1"/>
              </a:solidFill>
              <a:latin typeface="Georgia"/>
              <a:ea typeface="Georgia"/>
              <a:cs typeface="Georgia"/>
              <a:sym typeface="Georgia"/>
            </a:endParaRPr>
          </a:p>
          <a:p>
            <a:pPr indent="-309637" lvl="0" marL="457200" rtl="0" algn="l">
              <a:lnSpc>
                <a:spcPct val="150000"/>
              </a:lnSpc>
              <a:spcBef>
                <a:spcPts val="0"/>
              </a:spcBef>
              <a:spcAft>
                <a:spcPts val="0"/>
              </a:spcAft>
              <a:buClr>
                <a:schemeClr val="lt1"/>
              </a:buClr>
              <a:buSzPct val="100000"/>
              <a:buFont typeface="Georgia"/>
              <a:buChar char="●"/>
            </a:pPr>
            <a:r>
              <a:rPr lang="en" sz="1646">
                <a:solidFill>
                  <a:schemeClr val="lt1"/>
                </a:solidFill>
                <a:latin typeface="Georgia"/>
                <a:ea typeface="Georgia"/>
                <a:cs typeface="Georgia"/>
                <a:sym typeface="Georgia"/>
              </a:rPr>
              <a:t>Efficient use of energy reduces waste and extends mission lifespan.</a:t>
            </a:r>
            <a:endParaRPr sz="1646">
              <a:solidFill>
                <a:schemeClr val="lt1"/>
              </a:solidFill>
              <a:latin typeface="Georgia"/>
              <a:ea typeface="Georgia"/>
              <a:cs typeface="Georgia"/>
              <a:sym typeface="Georgia"/>
            </a:endParaRPr>
          </a:p>
          <a:p>
            <a:pPr indent="-309637" lvl="0" marL="457200" rtl="0" algn="l">
              <a:lnSpc>
                <a:spcPct val="150000"/>
              </a:lnSpc>
              <a:spcBef>
                <a:spcPts val="0"/>
              </a:spcBef>
              <a:spcAft>
                <a:spcPts val="0"/>
              </a:spcAft>
              <a:buClr>
                <a:schemeClr val="lt1"/>
              </a:buClr>
              <a:buSzPct val="100000"/>
              <a:buFont typeface="Georgia"/>
              <a:buChar char="●"/>
            </a:pPr>
            <a:r>
              <a:rPr lang="en" sz="1646">
                <a:solidFill>
                  <a:schemeClr val="lt1"/>
                </a:solidFill>
                <a:latin typeface="Georgia"/>
                <a:ea typeface="Georgia"/>
                <a:cs typeface="Georgia"/>
                <a:sym typeface="Georgia"/>
              </a:rPr>
              <a:t>Redundant solutions must address unforeseen failures.</a:t>
            </a:r>
            <a:endParaRPr sz="1646">
              <a:solidFill>
                <a:schemeClr val="lt1"/>
              </a:solidFill>
              <a:latin typeface="Georgia"/>
              <a:ea typeface="Georgia"/>
              <a:cs typeface="Georgia"/>
              <a:sym typeface="Georgia"/>
            </a:endParaRPr>
          </a:p>
          <a:p>
            <a:pPr indent="0" lvl="0" marL="0" rtl="0" algn="l">
              <a:lnSpc>
                <a:spcPct val="100000"/>
              </a:lnSpc>
              <a:spcBef>
                <a:spcPts val="1200"/>
              </a:spcBef>
              <a:spcAft>
                <a:spcPts val="1200"/>
              </a:spcAft>
              <a:buClr>
                <a:schemeClr val="dk1"/>
              </a:buClr>
              <a:buSzPct val="84615"/>
              <a:buFont typeface="Arial"/>
              <a:buNone/>
            </a:pPr>
            <a:r>
              <a:t/>
            </a:r>
            <a:endParaRPr b="1" sz="1300">
              <a:solidFill>
                <a:schemeClr val="lt1"/>
              </a:solidFill>
              <a:latin typeface="Georgia"/>
              <a:ea typeface="Georgia"/>
              <a:cs typeface="Georgia"/>
              <a:sym typeface="Georgia"/>
            </a:endParaRPr>
          </a:p>
        </p:txBody>
      </p:sp>
      <p:pic>
        <p:nvPicPr>
          <p:cNvPr id="65" name="Google Shape;65;p14"/>
          <p:cNvPicPr preferRelativeResize="0"/>
          <p:nvPr/>
        </p:nvPicPr>
        <p:blipFill>
          <a:blip r:embed="rId3">
            <a:alphaModFix/>
          </a:blip>
          <a:stretch>
            <a:fillRect/>
          </a:stretch>
        </p:blipFill>
        <p:spPr>
          <a:xfrm>
            <a:off x="5659100" y="3049000"/>
            <a:ext cx="2495250" cy="1871426"/>
          </a:xfrm>
          <a:prstGeom prst="rect">
            <a:avLst/>
          </a:prstGeom>
          <a:noFill/>
          <a:ln>
            <a:noFill/>
          </a:ln>
        </p:spPr>
      </p:pic>
      <p:pic>
        <p:nvPicPr>
          <p:cNvPr id="66" name="Google Shape;66;p14"/>
          <p:cNvPicPr preferRelativeResize="0"/>
          <p:nvPr/>
        </p:nvPicPr>
        <p:blipFill>
          <a:blip r:embed="rId4">
            <a:alphaModFix/>
          </a:blip>
          <a:stretch>
            <a:fillRect/>
          </a:stretch>
        </p:blipFill>
        <p:spPr>
          <a:xfrm>
            <a:off x="5546288" y="1017726"/>
            <a:ext cx="2720870" cy="1814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 name="Shape 179"/>
        <p:cNvGrpSpPr/>
        <p:nvPr/>
      </p:nvGrpSpPr>
      <p:grpSpPr>
        <a:xfrm>
          <a:off x="0" y="0"/>
          <a:ext cx="0" cy="0"/>
          <a:chOff x="0" y="0"/>
          <a:chExt cx="0" cy="0"/>
        </a:xfrm>
      </p:grpSpPr>
      <p:sp>
        <p:nvSpPr>
          <p:cNvPr id="180" name="Google Shape;180;p32"/>
          <p:cNvSpPr txBox="1"/>
          <p:nvPr>
            <p:ph idx="1" type="body"/>
          </p:nvPr>
        </p:nvSpPr>
        <p:spPr>
          <a:xfrm>
            <a:off x="311700" y="666750"/>
            <a:ext cx="4584000" cy="3810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400">
                <a:solidFill>
                  <a:schemeClr val="lt1"/>
                </a:solidFill>
                <a:latin typeface="Georgia"/>
                <a:ea typeface="Georgia"/>
                <a:cs typeface="Georgia"/>
                <a:sym typeface="Georgia"/>
              </a:rPr>
              <a:t>Challenge: Overcomplicated AI systems might introduce risks of errors.</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b="1" lang="en" sz="1200">
                <a:solidFill>
                  <a:schemeClr val="lt1"/>
                </a:solidFill>
                <a:latin typeface="Georgia"/>
                <a:ea typeface="Georgia"/>
                <a:cs typeface="Georgia"/>
                <a:sym typeface="Georgia"/>
              </a:rPr>
              <a:t>Mitigation</a:t>
            </a:r>
            <a:r>
              <a:rPr lang="en" sz="1200">
                <a:solidFill>
                  <a:schemeClr val="lt1"/>
                </a:solidFill>
                <a:latin typeface="Georgia"/>
                <a:ea typeface="Georgia"/>
                <a:cs typeface="Georgia"/>
                <a:sym typeface="Georgia"/>
              </a:rPr>
              <a:t>: Use hybrid systems where AI is supervised by predefined rules for critical operations.</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Challenge: Redundancy adds mass to spacecraft.</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b="1" lang="en" sz="1200">
                <a:solidFill>
                  <a:schemeClr val="lt1"/>
                </a:solidFill>
                <a:latin typeface="Georgia"/>
                <a:ea typeface="Georgia"/>
                <a:cs typeface="Georgia"/>
                <a:sym typeface="Georgia"/>
              </a:rPr>
              <a:t>Mitigation</a:t>
            </a:r>
            <a:r>
              <a:rPr lang="en" sz="1200">
                <a:solidFill>
                  <a:schemeClr val="lt1"/>
                </a:solidFill>
                <a:latin typeface="Georgia"/>
                <a:ea typeface="Georgia"/>
                <a:cs typeface="Georgia"/>
                <a:sym typeface="Georgia"/>
              </a:rPr>
              <a:t>: Use lightweight materials and modular designs to minimize impact on payload capacity.</a:t>
            </a:r>
            <a:endParaRPr sz="1200">
              <a:solidFill>
                <a:schemeClr val="lt1"/>
              </a:solidFill>
              <a:latin typeface="Georgia"/>
              <a:ea typeface="Georgia"/>
              <a:cs typeface="Georgia"/>
              <a:sym typeface="Georgia"/>
            </a:endParaRPr>
          </a:p>
          <a:p>
            <a:pPr indent="0" lvl="0" marL="0" rtl="0" algn="l">
              <a:spcBef>
                <a:spcPts val="1200"/>
              </a:spcBef>
              <a:spcAft>
                <a:spcPts val="0"/>
              </a:spcAft>
              <a:buNone/>
            </a:pPr>
            <a:r>
              <a:rPr b="1" lang="en" sz="1400">
                <a:solidFill>
                  <a:schemeClr val="lt1"/>
                </a:solidFill>
                <a:latin typeface="Georgia"/>
                <a:ea typeface="Georgia"/>
                <a:cs typeface="Georgia"/>
                <a:sym typeface="Georgia"/>
              </a:rPr>
              <a:t>Challenge: Unknown conditions in deep space.</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b="1" lang="en" sz="1200">
                <a:solidFill>
                  <a:schemeClr val="lt1"/>
                </a:solidFill>
                <a:latin typeface="Georgia"/>
                <a:ea typeface="Georgia"/>
                <a:cs typeface="Georgia"/>
                <a:sym typeface="Georgia"/>
              </a:rPr>
              <a:t>Mitigation</a:t>
            </a:r>
            <a:r>
              <a:rPr lang="en" sz="1200">
                <a:solidFill>
                  <a:schemeClr val="lt1"/>
                </a:solidFill>
                <a:latin typeface="Georgia"/>
                <a:ea typeface="Georgia"/>
                <a:cs typeface="Georgia"/>
                <a:sym typeface="Georgia"/>
              </a:rPr>
              <a:t>: Include self-learning capabilities in AI to adapt to unexpected scenarios.</a:t>
            </a:r>
            <a:endParaRPr sz="1500">
              <a:solidFill>
                <a:schemeClr val="lt1"/>
              </a:solidFill>
              <a:latin typeface="Georgia"/>
              <a:ea typeface="Georgia"/>
              <a:cs typeface="Georgia"/>
              <a:sym typeface="Georgia"/>
            </a:endParaRPr>
          </a:p>
        </p:txBody>
      </p:sp>
      <p:pic>
        <p:nvPicPr>
          <p:cNvPr id="181" name="Google Shape;181;p32"/>
          <p:cNvPicPr preferRelativeResize="0"/>
          <p:nvPr/>
        </p:nvPicPr>
        <p:blipFill>
          <a:blip r:embed="rId3">
            <a:alphaModFix/>
          </a:blip>
          <a:stretch>
            <a:fillRect/>
          </a:stretch>
        </p:blipFill>
        <p:spPr>
          <a:xfrm>
            <a:off x="5564650" y="1028163"/>
            <a:ext cx="2821524" cy="28215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10165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None/>
            </a:pPr>
            <a:r>
              <a:rPr b="1" lang="en" sz="2022">
                <a:solidFill>
                  <a:schemeClr val="lt1"/>
                </a:solidFill>
                <a:latin typeface="Georgia"/>
                <a:ea typeface="Georgia"/>
                <a:cs typeface="Georgia"/>
                <a:sym typeface="Georgia"/>
              </a:rPr>
              <a:t>Conclusion</a:t>
            </a:r>
            <a:endParaRPr b="1" sz="2022">
              <a:solidFill>
                <a:schemeClr val="lt1"/>
              </a:solidFill>
              <a:latin typeface="Georgia"/>
              <a:ea typeface="Georgia"/>
              <a:cs typeface="Georgia"/>
              <a:sym typeface="Georgia"/>
            </a:endParaRPr>
          </a:p>
          <a:p>
            <a:pPr indent="0" lvl="0" marL="0" rtl="0" algn="l">
              <a:lnSpc>
                <a:spcPct val="115000"/>
              </a:lnSpc>
              <a:spcBef>
                <a:spcPts val="1400"/>
              </a:spcBef>
              <a:spcAft>
                <a:spcPts val="400"/>
              </a:spcAft>
              <a:buClr>
                <a:schemeClr val="dk1"/>
              </a:buClr>
              <a:buSzPct val="39285"/>
              <a:buFont typeface="Arial"/>
              <a:buNone/>
            </a:pPr>
            <a:r>
              <a:t/>
            </a:r>
            <a:endParaRPr>
              <a:solidFill>
                <a:schemeClr val="lt1"/>
              </a:solidFill>
              <a:latin typeface="Georgia"/>
              <a:ea typeface="Georgia"/>
              <a:cs typeface="Georgia"/>
              <a:sym typeface="Georgia"/>
            </a:endParaRPr>
          </a:p>
        </p:txBody>
      </p:sp>
      <p:sp>
        <p:nvSpPr>
          <p:cNvPr id="187" name="Google Shape;187;p33"/>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1400">
              <a:solidFill>
                <a:schemeClr val="lt1"/>
              </a:solidFill>
              <a:latin typeface="Georgia"/>
              <a:ea typeface="Georgia"/>
              <a:cs typeface="Georgia"/>
              <a:sym typeface="Georgia"/>
            </a:endParaRPr>
          </a:p>
          <a:p>
            <a:pPr indent="0" lvl="0" marL="0" rtl="0" algn="l">
              <a:spcBef>
                <a:spcPts val="1200"/>
              </a:spcBef>
              <a:spcAft>
                <a:spcPts val="0"/>
              </a:spcAft>
              <a:buNone/>
            </a:pPr>
            <a:r>
              <a:t/>
            </a:r>
            <a:endParaRPr sz="1400">
              <a:solidFill>
                <a:schemeClr val="lt1"/>
              </a:solidFill>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400">
                <a:solidFill>
                  <a:schemeClr val="lt1"/>
                </a:solidFill>
                <a:latin typeface="Georgia"/>
                <a:ea typeface="Georgia"/>
                <a:cs typeface="Georgia"/>
                <a:sym typeface="Georgia"/>
              </a:rPr>
              <a:t>Implementing this solution plan will significantly enhance power distribution efficiency for NASA space missions. By leveraging advanced technologies such as AI, modular designs, and smart controllers, NASA can ensure reliable and optimized power delivery, paving the way for longer and more ambitious space explorations.</a:t>
            </a:r>
            <a:endParaRPr sz="1400">
              <a:solidFill>
                <a:schemeClr val="lt1"/>
              </a:solidFill>
              <a:latin typeface="Georgia"/>
              <a:ea typeface="Georgia"/>
              <a:cs typeface="Georgia"/>
              <a:sym typeface="Georgia"/>
            </a:endParaRPr>
          </a:p>
          <a:p>
            <a:pPr indent="0" lvl="0" marL="0" rtl="0" algn="l">
              <a:spcBef>
                <a:spcPts val="1200"/>
              </a:spcBef>
              <a:spcAft>
                <a:spcPts val="1200"/>
              </a:spcAft>
              <a:buNone/>
            </a:pPr>
            <a:r>
              <a:t/>
            </a:r>
            <a:endParaRPr>
              <a:solidFill>
                <a:schemeClr val="lt1"/>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 name="Shape 191"/>
        <p:cNvGrpSpPr/>
        <p:nvPr/>
      </p:nvGrpSpPr>
      <p:grpSpPr>
        <a:xfrm>
          <a:off x="0" y="0"/>
          <a:ext cx="0" cy="0"/>
          <a:chOff x="0" y="0"/>
          <a:chExt cx="0" cy="0"/>
        </a:xfrm>
      </p:grpSpPr>
      <p:sp>
        <p:nvSpPr>
          <p:cNvPr id="192" name="Google Shape;192;p34"/>
          <p:cNvSpPr txBox="1"/>
          <p:nvPr>
            <p:ph type="title"/>
          </p:nvPr>
        </p:nvSpPr>
        <p:spPr>
          <a:xfrm>
            <a:off x="254550" y="806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chemeClr val="lt1"/>
                </a:solidFill>
                <a:latin typeface="Georgia"/>
                <a:ea typeface="Georgia"/>
                <a:cs typeface="Georgia"/>
                <a:sym typeface="Georgia"/>
              </a:rPr>
              <a:t>References</a:t>
            </a:r>
            <a:endParaRPr sz="2000">
              <a:solidFill>
                <a:schemeClr val="lt1"/>
              </a:solidFill>
              <a:latin typeface="Georgia"/>
              <a:ea typeface="Georgia"/>
              <a:cs typeface="Georgia"/>
              <a:sym typeface="Georgia"/>
            </a:endParaRPr>
          </a:p>
          <a:p>
            <a:pPr indent="0" lvl="0" marL="0" rtl="0" algn="l">
              <a:spcBef>
                <a:spcPts val="0"/>
              </a:spcBef>
              <a:spcAft>
                <a:spcPts val="0"/>
              </a:spcAft>
              <a:buNone/>
            </a:pPr>
            <a:r>
              <a:t/>
            </a:r>
            <a:endParaRPr>
              <a:solidFill>
                <a:schemeClr val="lt1"/>
              </a:solidFill>
              <a:latin typeface="Georgia"/>
              <a:ea typeface="Georgia"/>
              <a:cs typeface="Georgia"/>
              <a:sym typeface="Georgia"/>
            </a:endParaRPr>
          </a:p>
        </p:txBody>
      </p:sp>
      <p:sp>
        <p:nvSpPr>
          <p:cNvPr id="193" name="Google Shape;193;p34"/>
          <p:cNvSpPr txBox="1"/>
          <p:nvPr>
            <p:ph idx="1" type="body"/>
          </p:nvPr>
        </p:nvSpPr>
        <p:spPr>
          <a:xfrm>
            <a:off x="311700" y="1495375"/>
            <a:ext cx="85206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1100"/>
              <a:buFont typeface="Arial"/>
              <a:buNone/>
            </a:pPr>
            <a:r>
              <a:t/>
            </a:r>
            <a:endParaRPr b="1" sz="1200">
              <a:solidFill>
                <a:schemeClr val="lt1"/>
              </a:solidFill>
              <a:latin typeface="Georgia"/>
              <a:ea typeface="Georgia"/>
              <a:cs typeface="Georgia"/>
              <a:sym typeface="Georgia"/>
            </a:endParaRPr>
          </a:p>
          <a:p>
            <a:pPr indent="0" lvl="0" marL="0" rtl="0" algn="l">
              <a:lnSpc>
                <a:spcPct val="105000"/>
              </a:lnSpc>
              <a:spcBef>
                <a:spcPts val="0"/>
              </a:spcBef>
              <a:spcAft>
                <a:spcPts val="0"/>
              </a:spcAft>
              <a:buClr>
                <a:schemeClr val="dk1"/>
              </a:buClr>
              <a:buSzPts val="1100"/>
              <a:buFont typeface="Arial"/>
              <a:buNone/>
            </a:pPr>
            <a:r>
              <a:rPr lang="en" sz="1200">
                <a:solidFill>
                  <a:schemeClr val="lt1"/>
                </a:solidFill>
                <a:latin typeface="Georgia"/>
                <a:ea typeface="Georgia"/>
                <a:cs typeface="Georgia"/>
                <a:sym typeface="Georgia"/>
              </a:rPr>
              <a:t>NASA. "Advanced Energy Storage and Management for Space Exploration." </a:t>
            </a:r>
            <a:r>
              <a:rPr i="1" lang="en" sz="1200">
                <a:solidFill>
                  <a:schemeClr val="lt1"/>
                </a:solidFill>
                <a:latin typeface="Georgia"/>
                <a:ea typeface="Georgia"/>
                <a:cs typeface="Georgia"/>
                <a:sym typeface="Georgia"/>
              </a:rPr>
              <a:t>NASA Technical Reports Server (NTRS)</a:t>
            </a:r>
            <a:r>
              <a:rPr lang="en" sz="1200">
                <a:solidFill>
                  <a:schemeClr val="lt1"/>
                </a:solidFill>
                <a:latin typeface="Georgia"/>
                <a:ea typeface="Georgia"/>
                <a:cs typeface="Georgia"/>
                <a:sym typeface="Georgia"/>
              </a:rPr>
              <a:t>, 2023. Retrieved from https://ntrs.nasa.gov&amp;#8203;:contentReference[oaicite:0]{index=0}.</a:t>
            </a:r>
            <a:endParaRPr sz="1200">
              <a:solidFill>
                <a:schemeClr val="lt1"/>
              </a:solidFill>
              <a:latin typeface="Georgia"/>
              <a:ea typeface="Georgia"/>
              <a:cs typeface="Georgia"/>
              <a:sym typeface="Georgia"/>
            </a:endParaRPr>
          </a:p>
          <a:p>
            <a:pPr indent="0" lvl="0" marL="0" rtl="0" algn="l">
              <a:lnSpc>
                <a:spcPct val="105000"/>
              </a:lnSpc>
              <a:spcBef>
                <a:spcPts val="0"/>
              </a:spcBef>
              <a:spcAft>
                <a:spcPts val="0"/>
              </a:spcAft>
              <a:buClr>
                <a:schemeClr val="dk1"/>
              </a:buClr>
              <a:buSzPts val="1100"/>
              <a:buFont typeface="Arial"/>
              <a:buNone/>
            </a:pPr>
            <a:r>
              <a:t/>
            </a:r>
            <a:endParaRPr sz="1200">
              <a:solidFill>
                <a:schemeClr val="lt1"/>
              </a:solidFill>
              <a:latin typeface="Georgia"/>
              <a:ea typeface="Georgia"/>
              <a:cs typeface="Georgia"/>
              <a:sym typeface="Georgia"/>
            </a:endParaRPr>
          </a:p>
          <a:p>
            <a:pPr indent="0" lvl="0" marL="0" rtl="0" algn="l">
              <a:lnSpc>
                <a:spcPct val="105000"/>
              </a:lnSpc>
              <a:spcBef>
                <a:spcPts val="0"/>
              </a:spcBef>
              <a:spcAft>
                <a:spcPts val="0"/>
              </a:spcAft>
              <a:buClr>
                <a:schemeClr val="dk1"/>
              </a:buClr>
              <a:buSzPts val="1100"/>
              <a:buFont typeface="Arial"/>
              <a:buNone/>
            </a:pPr>
            <a:r>
              <a:rPr lang="en" sz="1200">
                <a:solidFill>
                  <a:schemeClr val="lt1"/>
                </a:solidFill>
                <a:latin typeface="Georgia"/>
                <a:ea typeface="Georgia"/>
                <a:cs typeface="Georgia"/>
                <a:sym typeface="Georgia"/>
              </a:rPr>
              <a:t>NASA. "Modular Power Systems for Space Missions: Intelligent PMAD Functional Block Diagram." </a:t>
            </a:r>
            <a:r>
              <a:rPr i="1" lang="en" sz="1200">
                <a:solidFill>
                  <a:schemeClr val="lt1"/>
                </a:solidFill>
                <a:latin typeface="Georgia"/>
                <a:ea typeface="Georgia"/>
                <a:cs typeface="Georgia"/>
                <a:sym typeface="Georgia"/>
              </a:rPr>
              <a:t>NASA Technical Reports Server (NTRS)</a:t>
            </a:r>
            <a:r>
              <a:rPr lang="en" sz="1200">
                <a:solidFill>
                  <a:schemeClr val="lt1"/>
                </a:solidFill>
                <a:latin typeface="Georgia"/>
                <a:ea typeface="Georgia"/>
                <a:cs typeface="Georgia"/>
                <a:sym typeface="Georgia"/>
              </a:rPr>
              <a:t>, 2023. Retrieved from https://ntrs.nasa.gov&amp;#8203;:contentReference[oaicite:1]{index=1}.</a:t>
            </a:r>
            <a:endParaRPr sz="1200">
              <a:solidFill>
                <a:schemeClr val="lt1"/>
              </a:solidFill>
              <a:latin typeface="Georgia"/>
              <a:ea typeface="Georgia"/>
              <a:cs typeface="Georgia"/>
              <a:sym typeface="Georgia"/>
            </a:endParaRPr>
          </a:p>
          <a:p>
            <a:pPr indent="0" lvl="0" marL="0" rtl="0" algn="l">
              <a:lnSpc>
                <a:spcPct val="105000"/>
              </a:lnSpc>
              <a:spcBef>
                <a:spcPts val="0"/>
              </a:spcBef>
              <a:spcAft>
                <a:spcPts val="0"/>
              </a:spcAft>
              <a:buClr>
                <a:schemeClr val="dk1"/>
              </a:buClr>
              <a:buSzPts val="1100"/>
              <a:buFont typeface="Arial"/>
              <a:buNone/>
            </a:pPr>
            <a:r>
              <a:t/>
            </a:r>
            <a:endParaRPr sz="1200">
              <a:solidFill>
                <a:schemeClr val="lt1"/>
              </a:solidFill>
              <a:latin typeface="Georgia"/>
              <a:ea typeface="Georgia"/>
              <a:cs typeface="Georgia"/>
              <a:sym typeface="Georgia"/>
            </a:endParaRPr>
          </a:p>
          <a:p>
            <a:pPr indent="0" lvl="0" marL="0" rtl="0" algn="l">
              <a:lnSpc>
                <a:spcPct val="105000"/>
              </a:lnSpc>
              <a:spcBef>
                <a:spcPts val="0"/>
              </a:spcBef>
              <a:spcAft>
                <a:spcPts val="0"/>
              </a:spcAft>
              <a:buClr>
                <a:schemeClr val="dk1"/>
              </a:buClr>
              <a:buSzPts val="1100"/>
              <a:buFont typeface="Arial"/>
              <a:buNone/>
            </a:pPr>
            <a:r>
              <a:rPr lang="en" sz="1200">
                <a:solidFill>
                  <a:schemeClr val="lt1"/>
                </a:solidFill>
                <a:latin typeface="Georgia"/>
                <a:ea typeface="Georgia"/>
                <a:cs typeface="Georgia"/>
                <a:sym typeface="Georgia"/>
              </a:rPr>
              <a:t>National Renewable Energy Laboratory (NREL). "Space-Based Solar Power Research." </a:t>
            </a:r>
            <a:r>
              <a:rPr i="1" lang="en" sz="1200">
                <a:solidFill>
                  <a:schemeClr val="lt1"/>
                </a:solidFill>
                <a:latin typeface="Georgia"/>
                <a:ea typeface="Georgia"/>
                <a:cs typeface="Georgia"/>
                <a:sym typeface="Georgia"/>
              </a:rPr>
              <a:t>NREL Publications</a:t>
            </a:r>
            <a:r>
              <a:rPr lang="en" sz="1200">
                <a:solidFill>
                  <a:schemeClr val="lt1"/>
                </a:solidFill>
                <a:latin typeface="Georgia"/>
                <a:ea typeface="Georgia"/>
                <a:cs typeface="Georgia"/>
                <a:sym typeface="Georgia"/>
              </a:rPr>
              <a:t>, 2023. Retrieved from https://www.nrel.gov&amp;#8203;:contentReference[oaicite:2]{index=2}&amp;#8203;:contentReference[oaicite:3]{index=3}.</a:t>
            </a:r>
            <a:endParaRPr sz="1200">
              <a:solidFill>
                <a:schemeClr val="lt1"/>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lt1"/>
                </a:solidFill>
                <a:latin typeface="Georgia"/>
                <a:ea typeface="Georgia"/>
                <a:cs typeface="Georgia"/>
                <a:sym typeface="Georgia"/>
              </a:rPr>
              <a:t>Conceptual Project Objectives</a:t>
            </a:r>
            <a:endParaRPr b="1" sz="1800">
              <a:solidFill>
                <a:schemeClr val="lt1"/>
              </a:solidFill>
              <a:latin typeface="Georgia"/>
              <a:ea typeface="Georgia"/>
              <a:cs typeface="Georgia"/>
              <a:sym typeface="Georgia"/>
            </a:endParaRPr>
          </a:p>
        </p:txBody>
      </p:sp>
      <p:sp>
        <p:nvSpPr>
          <p:cNvPr id="72" name="Google Shape;72;p15"/>
          <p:cNvSpPr txBox="1"/>
          <p:nvPr>
            <p:ph idx="1" type="body"/>
          </p:nvPr>
        </p:nvSpPr>
        <p:spPr>
          <a:xfrm>
            <a:off x="311700" y="1152475"/>
            <a:ext cx="56361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1400"/>
              </a:spcBef>
              <a:spcAft>
                <a:spcPts val="0"/>
              </a:spcAft>
              <a:buClr>
                <a:schemeClr val="dk1"/>
              </a:buClr>
              <a:buSzPts val="1100"/>
              <a:buFont typeface="Arial"/>
              <a:buNone/>
            </a:pPr>
            <a:r>
              <a:rPr b="1" lang="en" sz="1400">
                <a:solidFill>
                  <a:schemeClr val="lt1"/>
                </a:solidFill>
                <a:latin typeface="Georgia"/>
                <a:ea typeface="Georgia"/>
                <a:cs typeface="Georgia"/>
                <a:sym typeface="Georgia"/>
              </a:rPr>
              <a:t>Main Objectives</a:t>
            </a:r>
            <a:endParaRPr b="1" sz="1400">
              <a:solidFill>
                <a:schemeClr val="lt1"/>
              </a:solidFill>
              <a:latin typeface="Georgia"/>
              <a:ea typeface="Georgia"/>
              <a:cs typeface="Georgia"/>
              <a:sym typeface="Georgia"/>
            </a:endParaRPr>
          </a:p>
          <a:p>
            <a:pPr indent="-317500" lvl="0" marL="457200" rtl="0" algn="l">
              <a:lnSpc>
                <a:spcPct val="150000"/>
              </a:lnSpc>
              <a:spcBef>
                <a:spcPts val="1200"/>
              </a:spcBef>
              <a:spcAft>
                <a:spcPts val="0"/>
              </a:spcAft>
              <a:buClr>
                <a:schemeClr val="lt1"/>
              </a:buClr>
              <a:buSzPts val="1400"/>
              <a:buFont typeface="Georgia"/>
              <a:buAutoNum type="arabicPeriod"/>
            </a:pPr>
            <a:r>
              <a:rPr lang="en" sz="1400">
                <a:solidFill>
                  <a:schemeClr val="lt1"/>
                </a:solidFill>
                <a:latin typeface="Georgia"/>
                <a:ea typeface="Georgia"/>
                <a:cs typeface="Georgia"/>
                <a:sym typeface="Georgia"/>
              </a:rPr>
              <a:t>Prioritize energy allocation to mission-critical subsystems.</a:t>
            </a:r>
            <a:endParaRPr sz="1400">
              <a:solidFill>
                <a:schemeClr val="lt1"/>
              </a:solidFill>
              <a:latin typeface="Georgia"/>
              <a:ea typeface="Georgia"/>
              <a:cs typeface="Georgia"/>
              <a:sym typeface="Georgia"/>
            </a:endParaRPr>
          </a:p>
          <a:p>
            <a:pPr indent="-317500" lvl="0" marL="457200" rtl="0" algn="l">
              <a:lnSpc>
                <a:spcPct val="150000"/>
              </a:lnSpc>
              <a:spcBef>
                <a:spcPts val="0"/>
              </a:spcBef>
              <a:spcAft>
                <a:spcPts val="0"/>
              </a:spcAft>
              <a:buClr>
                <a:schemeClr val="lt1"/>
              </a:buClr>
              <a:buSzPts val="1400"/>
              <a:buFont typeface="Georgia"/>
              <a:buAutoNum type="arabicPeriod"/>
            </a:pPr>
            <a:r>
              <a:rPr lang="en" sz="1400">
                <a:solidFill>
                  <a:schemeClr val="lt1"/>
                </a:solidFill>
                <a:latin typeface="Georgia"/>
                <a:ea typeface="Georgia"/>
                <a:cs typeface="Georgia"/>
                <a:sym typeface="Georgia"/>
              </a:rPr>
              <a:t>Minimize energy wastage by optimizing routing and usage.</a:t>
            </a:r>
            <a:endParaRPr sz="1400">
              <a:solidFill>
                <a:schemeClr val="lt1"/>
              </a:solidFill>
              <a:latin typeface="Georgia"/>
              <a:ea typeface="Georgia"/>
              <a:cs typeface="Georgia"/>
              <a:sym typeface="Georgia"/>
            </a:endParaRPr>
          </a:p>
          <a:p>
            <a:pPr indent="-317500" lvl="0" marL="457200" rtl="0" algn="l">
              <a:lnSpc>
                <a:spcPct val="150000"/>
              </a:lnSpc>
              <a:spcBef>
                <a:spcPts val="0"/>
              </a:spcBef>
              <a:spcAft>
                <a:spcPts val="0"/>
              </a:spcAft>
              <a:buClr>
                <a:schemeClr val="lt1"/>
              </a:buClr>
              <a:buSzPts val="1400"/>
              <a:buFont typeface="Georgia"/>
              <a:buAutoNum type="arabicPeriod"/>
            </a:pPr>
            <a:r>
              <a:rPr lang="en" sz="1400">
                <a:solidFill>
                  <a:schemeClr val="lt1"/>
                </a:solidFill>
                <a:latin typeface="Georgia"/>
                <a:ea typeface="Georgia"/>
                <a:cs typeface="Georgia"/>
                <a:sym typeface="Georgia"/>
              </a:rPr>
              <a:t>Implement redundancies to counteract failures.</a:t>
            </a:r>
            <a:endParaRPr sz="1400">
              <a:solidFill>
                <a:schemeClr val="lt1"/>
              </a:solidFill>
              <a:latin typeface="Georgia"/>
              <a:ea typeface="Georgia"/>
              <a:cs typeface="Georgia"/>
              <a:sym typeface="Georgia"/>
            </a:endParaRPr>
          </a:p>
          <a:p>
            <a:pPr indent="-317500" lvl="0" marL="457200" rtl="0" algn="l">
              <a:lnSpc>
                <a:spcPct val="150000"/>
              </a:lnSpc>
              <a:spcBef>
                <a:spcPts val="0"/>
              </a:spcBef>
              <a:spcAft>
                <a:spcPts val="0"/>
              </a:spcAft>
              <a:buClr>
                <a:schemeClr val="lt1"/>
              </a:buClr>
              <a:buSzPts val="1400"/>
              <a:buFont typeface="Georgia"/>
              <a:buAutoNum type="arabicPeriod"/>
            </a:pPr>
            <a:r>
              <a:rPr lang="en" sz="1400">
                <a:solidFill>
                  <a:schemeClr val="lt1"/>
                </a:solidFill>
                <a:latin typeface="Georgia"/>
                <a:ea typeface="Georgia"/>
                <a:cs typeface="Georgia"/>
                <a:sym typeface="Georgia"/>
              </a:rPr>
              <a:t>Balance the power demands of scientific instruments, life-support systems, propulsion, and communication.</a:t>
            </a:r>
            <a:endParaRPr sz="1400">
              <a:solidFill>
                <a:schemeClr val="lt1"/>
              </a:solidFill>
              <a:latin typeface="Georgia"/>
              <a:ea typeface="Georgia"/>
              <a:cs typeface="Georgia"/>
              <a:sym typeface="Georgia"/>
            </a:endParaRPr>
          </a:p>
          <a:p>
            <a:pPr indent="0" lvl="0" marL="0" rtl="0" algn="l">
              <a:spcBef>
                <a:spcPts val="1200"/>
              </a:spcBef>
              <a:spcAft>
                <a:spcPts val="1200"/>
              </a:spcAft>
              <a:buNone/>
            </a:pPr>
            <a:r>
              <a:t/>
            </a:r>
            <a:endParaRPr>
              <a:solidFill>
                <a:schemeClr val="lt1"/>
              </a:solidFill>
            </a:endParaRPr>
          </a:p>
        </p:txBody>
      </p:sp>
      <p:pic>
        <p:nvPicPr>
          <p:cNvPr id="73" name="Google Shape;73;p15"/>
          <p:cNvPicPr preferRelativeResize="0"/>
          <p:nvPr/>
        </p:nvPicPr>
        <p:blipFill>
          <a:blip r:embed="rId3">
            <a:alphaModFix/>
          </a:blip>
          <a:stretch>
            <a:fillRect/>
          </a:stretch>
        </p:blipFill>
        <p:spPr>
          <a:xfrm>
            <a:off x="5977325" y="1152475"/>
            <a:ext cx="2588925" cy="258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2022">
                <a:solidFill>
                  <a:schemeClr val="lt1"/>
                </a:solidFill>
              </a:rPr>
              <a:t>Solution Plan Overview:</a:t>
            </a:r>
            <a:endParaRPr b="1" sz="2022">
              <a:solidFill>
                <a:schemeClr val="lt1"/>
              </a:solidFill>
            </a:endParaRPr>
          </a:p>
          <a:p>
            <a:pPr indent="0" lvl="0" marL="0" rtl="0" algn="l">
              <a:lnSpc>
                <a:spcPct val="150000"/>
              </a:lnSpc>
              <a:spcBef>
                <a:spcPts val="0"/>
              </a:spcBef>
              <a:spcAft>
                <a:spcPts val="0"/>
              </a:spcAft>
              <a:buNone/>
            </a:pPr>
            <a:r>
              <a:rPr b="1" lang="en" sz="1438">
                <a:solidFill>
                  <a:schemeClr val="lt1"/>
                </a:solidFill>
                <a:latin typeface="Georgia"/>
                <a:ea typeface="Georgia"/>
                <a:cs typeface="Georgia"/>
                <a:sym typeface="Georgia"/>
              </a:rPr>
              <a:t>Establishing a smart AI-driven system for efficient and reliable power management.</a:t>
            </a:r>
            <a:endParaRPr sz="1438">
              <a:solidFill>
                <a:schemeClr val="lt1"/>
              </a:solidFill>
              <a:latin typeface="Georgia"/>
              <a:ea typeface="Georgia"/>
              <a:cs typeface="Georgia"/>
              <a:sym typeface="Georgia"/>
            </a:endParaRPr>
          </a:p>
          <a:p>
            <a:pPr indent="0" lvl="0" marL="0" rtl="0" algn="l">
              <a:lnSpc>
                <a:spcPct val="150000"/>
              </a:lnSpc>
              <a:spcBef>
                <a:spcPts val="0"/>
              </a:spcBef>
              <a:spcAft>
                <a:spcPts val="0"/>
              </a:spcAft>
              <a:buNone/>
            </a:pPr>
            <a:r>
              <a:t/>
            </a:r>
            <a:endParaRPr sz="2911">
              <a:solidFill>
                <a:schemeClr val="lt1"/>
              </a:solidFill>
            </a:endParaRPr>
          </a:p>
          <a:p>
            <a:pPr indent="0" lvl="0" marL="0" rtl="0" algn="l">
              <a:spcBef>
                <a:spcPts val="0"/>
              </a:spcBef>
              <a:spcAft>
                <a:spcPts val="0"/>
              </a:spcAft>
              <a:buNone/>
            </a:pPr>
            <a:r>
              <a:t/>
            </a:r>
            <a:endParaRPr>
              <a:solidFill>
                <a:schemeClr val="lt1"/>
              </a:solidFill>
            </a:endParaRPr>
          </a:p>
        </p:txBody>
      </p:sp>
      <p:sp>
        <p:nvSpPr>
          <p:cNvPr id="79" name="Google Shape;79;p16"/>
          <p:cNvSpPr txBox="1"/>
          <p:nvPr>
            <p:ph idx="1" type="body"/>
          </p:nvPr>
        </p:nvSpPr>
        <p:spPr>
          <a:xfrm>
            <a:off x="311700" y="1785850"/>
            <a:ext cx="5215500" cy="27969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1200"/>
              </a:spcBef>
              <a:spcAft>
                <a:spcPts val="0"/>
              </a:spcAft>
              <a:buClr>
                <a:schemeClr val="dk1"/>
              </a:buClr>
              <a:buSzPct val="81140"/>
              <a:buFont typeface="Arial"/>
              <a:buNone/>
            </a:pPr>
            <a:r>
              <a:rPr b="1" lang="en" sz="1355">
                <a:solidFill>
                  <a:schemeClr val="lt1"/>
                </a:solidFill>
                <a:latin typeface="Georgia"/>
                <a:ea typeface="Georgia"/>
                <a:cs typeface="Georgia"/>
                <a:sym typeface="Georgia"/>
              </a:rPr>
              <a:t>Key Components of the Solution:</a:t>
            </a:r>
            <a:endParaRPr b="1" sz="1355">
              <a:solidFill>
                <a:schemeClr val="lt1"/>
              </a:solidFill>
              <a:latin typeface="Georgia"/>
              <a:ea typeface="Georgia"/>
              <a:cs typeface="Georgia"/>
              <a:sym typeface="Georgia"/>
            </a:endParaRPr>
          </a:p>
          <a:p>
            <a:pPr indent="-314103" lvl="0" marL="457200" rtl="0" algn="l">
              <a:lnSpc>
                <a:spcPct val="115000"/>
              </a:lnSpc>
              <a:spcBef>
                <a:spcPts val="1200"/>
              </a:spcBef>
              <a:spcAft>
                <a:spcPts val="0"/>
              </a:spcAft>
              <a:buClr>
                <a:schemeClr val="lt1"/>
              </a:buClr>
              <a:buSzPct val="100000"/>
              <a:buFont typeface="Georgia"/>
              <a:buChar char="●"/>
            </a:pPr>
            <a:r>
              <a:rPr b="1" lang="en" sz="1455">
                <a:solidFill>
                  <a:schemeClr val="lt1"/>
                </a:solidFill>
                <a:latin typeface="Georgia"/>
                <a:ea typeface="Georgia"/>
                <a:cs typeface="Georgia"/>
                <a:sym typeface="Georgia"/>
              </a:rPr>
              <a:t>Smart Power Management Systems</a:t>
            </a:r>
            <a:endParaRPr b="1" sz="1455">
              <a:solidFill>
                <a:schemeClr val="lt1"/>
              </a:solidFill>
              <a:latin typeface="Georgia"/>
              <a:ea typeface="Georgia"/>
              <a:cs typeface="Georgia"/>
              <a:sym typeface="Georgia"/>
            </a:endParaRPr>
          </a:p>
          <a:p>
            <a:pPr indent="-302355" lvl="1" marL="914400" rtl="0" algn="l">
              <a:lnSpc>
                <a:spcPct val="115000"/>
              </a:lnSpc>
              <a:spcBef>
                <a:spcPts val="0"/>
              </a:spcBef>
              <a:spcAft>
                <a:spcPts val="0"/>
              </a:spcAft>
              <a:buClr>
                <a:schemeClr val="lt1"/>
              </a:buClr>
              <a:buSzPct val="100000"/>
              <a:buFont typeface="Georgia"/>
              <a:buChar char="○"/>
            </a:pPr>
            <a:r>
              <a:rPr lang="en" sz="1255">
                <a:solidFill>
                  <a:schemeClr val="lt1"/>
                </a:solidFill>
                <a:latin typeface="Georgia"/>
                <a:ea typeface="Georgia"/>
                <a:cs typeface="Georgia"/>
                <a:sym typeface="Georgia"/>
              </a:rPr>
              <a:t>AI-driven smart grids for real-time adjustments.</a:t>
            </a:r>
            <a:endParaRPr sz="1255">
              <a:solidFill>
                <a:schemeClr val="lt1"/>
              </a:solidFill>
              <a:latin typeface="Georgia"/>
              <a:ea typeface="Georgia"/>
              <a:cs typeface="Georgia"/>
              <a:sym typeface="Georgia"/>
            </a:endParaRPr>
          </a:p>
          <a:p>
            <a:pPr indent="-314103" lvl="0" marL="457200" rtl="0" algn="l">
              <a:lnSpc>
                <a:spcPct val="150000"/>
              </a:lnSpc>
              <a:spcBef>
                <a:spcPts val="0"/>
              </a:spcBef>
              <a:spcAft>
                <a:spcPts val="0"/>
              </a:spcAft>
              <a:buClr>
                <a:schemeClr val="lt1"/>
              </a:buClr>
              <a:buSzPct val="100000"/>
              <a:buFont typeface="Georgia"/>
              <a:buChar char="●"/>
            </a:pPr>
            <a:r>
              <a:rPr b="1" lang="en" sz="1455">
                <a:solidFill>
                  <a:schemeClr val="lt1"/>
                </a:solidFill>
                <a:latin typeface="Georgia"/>
                <a:ea typeface="Georgia"/>
                <a:cs typeface="Georgia"/>
                <a:sym typeface="Georgia"/>
              </a:rPr>
              <a:t>Redundant Power Architectures</a:t>
            </a:r>
            <a:endParaRPr b="1" sz="1455">
              <a:solidFill>
                <a:schemeClr val="lt1"/>
              </a:solidFill>
              <a:latin typeface="Georgia"/>
              <a:ea typeface="Georgia"/>
              <a:cs typeface="Georgia"/>
              <a:sym typeface="Georgia"/>
            </a:endParaRPr>
          </a:p>
          <a:p>
            <a:pPr indent="-302355" lvl="1" marL="914400" rtl="0" algn="l">
              <a:lnSpc>
                <a:spcPct val="150000"/>
              </a:lnSpc>
              <a:spcBef>
                <a:spcPts val="0"/>
              </a:spcBef>
              <a:spcAft>
                <a:spcPts val="0"/>
              </a:spcAft>
              <a:buClr>
                <a:schemeClr val="lt1"/>
              </a:buClr>
              <a:buSzPct val="100000"/>
              <a:buFont typeface="Georgia"/>
              <a:buChar char="○"/>
            </a:pPr>
            <a:r>
              <a:rPr lang="en" sz="1255">
                <a:solidFill>
                  <a:schemeClr val="lt1"/>
                </a:solidFill>
                <a:latin typeface="Georgia"/>
                <a:ea typeface="Georgia"/>
                <a:cs typeface="Georgia"/>
                <a:sym typeface="Georgia"/>
              </a:rPr>
              <a:t>Ensure backup solutions for critical operations.</a:t>
            </a:r>
            <a:endParaRPr sz="1255">
              <a:solidFill>
                <a:schemeClr val="lt1"/>
              </a:solidFill>
              <a:latin typeface="Georgia"/>
              <a:ea typeface="Georgia"/>
              <a:cs typeface="Georgia"/>
              <a:sym typeface="Georgia"/>
            </a:endParaRPr>
          </a:p>
          <a:p>
            <a:pPr indent="-314103" lvl="0" marL="457200" rtl="0" algn="l">
              <a:lnSpc>
                <a:spcPct val="150000"/>
              </a:lnSpc>
              <a:spcBef>
                <a:spcPts val="0"/>
              </a:spcBef>
              <a:spcAft>
                <a:spcPts val="0"/>
              </a:spcAft>
              <a:buClr>
                <a:schemeClr val="lt1"/>
              </a:buClr>
              <a:buSzPct val="100000"/>
              <a:buFont typeface="Georgia"/>
              <a:buChar char="●"/>
            </a:pPr>
            <a:r>
              <a:rPr b="1" lang="en" sz="1455">
                <a:solidFill>
                  <a:schemeClr val="lt1"/>
                </a:solidFill>
                <a:latin typeface="Georgia"/>
                <a:ea typeface="Georgia"/>
                <a:cs typeface="Georgia"/>
                <a:sym typeface="Georgia"/>
              </a:rPr>
              <a:t>Low Loss Power Transmission</a:t>
            </a:r>
            <a:endParaRPr b="1" sz="1455">
              <a:solidFill>
                <a:schemeClr val="lt1"/>
              </a:solidFill>
              <a:latin typeface="Georgia"/>
              <a:ea typeface="Georgia"/>
              <a:cs typeface="Georgia"/>
              <a:sym typeface="Georgia"/>
            </a:endParaRPr>
          </a:p>
          <a:p>
            <a:pPr indent="-302355" lvl="1" marL="914400" rtl="0" algn="l">
              <a:lnSpc>
                <a:spcPct val="150000"/>
              </a:lnSpc>
              <a:spcBef>
                <a:spcPts val="0"/>
              </a:spcBef>
              <a:spcAft>
                <a:spcPts val="0"/>
              </a:spcAft>
              <a:buClr>
                <a:schemeClr val="lt1"/>
              </a:buClr>
              <a:buSzPct val="100000"/>
              <a:buFont typeface="Georgia"/>
              <a:buChar char="○"/>
            </a:pPr>
            <a:r>
              <a:rPr lang="en" sz="1255">
                <a:solidFill>
                  <a:schemeClr val="lt1"/>
                </a:solidFill>
                <a:latin typeface="Georgia"/>
                <a:ea typeface="Georgia"/>
                <a:cs typeface="Georgia"/>
                <a:sym typeface="Georgia"/>
              </a:rPr>
              <a:t>Leverage superconductive technologies to reduce energy loss</a:t>
            </a:r>
            <a:r>
              <a:rPr lang="en" sz="1255">
                <a:solidFill>
                  <a:schemeClr val="lt1"/>
                </a:solidFill>
                <a:latin typeface="Georgia"/>
                <a:ea typeface="Georgia"/>
                <a:cs typeface="Georgia"/>
                <a:sym typeface="Georgia"/>
              </a:rPr>
              <a:t>.</a:t>
            </a:r>
            <a:endParaRPr sz="1255">
              <a:solidFill>
                <a:schemeClr val="lt1"/>
              </a:solidFill>
              <a:latin typeface="Georgia"/>
              <a:ea typeface="Georgia"/>
              <a:cs typeface="Georgia"/>
              <a:sym typeface="Georgia"/>
            </a:endParaRPr>
          </a:p>
          <a:p>
            <a:pPr indent="0" lvl="0" marL="457200" rtl="0" algn="l">
              <a:lnSpc>
                <a:spcPct val="115000"/>
              </a:lnSpc>
              <a:spcBef>
                <a:spcPts val="1200"/>
              </a:spcBef>
              <a:spcAft>
                <a:spcPts val="0"/>
              </a:spcAft>
              <a:buNone/>
            </a:pPr>
            <a:r>
              <a:t/>
            </a:r>
            <a:endParaRPr sz="1555">
              <a:solidFill>
                <a:schemeClr val="lt1"/>
              </a:solidFill>
              <a:latin typeface="Georgia"/>
              <a:ea typeface="Georgia"/>
              <a:cs typeface="Georgia"/>
              <a:sym typeface="Georgia"/>
            </a:endParaRPr>
          </a:p>
          <a:p>
            <a:pPr indent="0" lvl="0" marL="0" rtl="0" algn="l">
              <a:lnSpc>
                <a:spcPct val="115000"/>
              </a:lnSpc>
              <a:spcBef>
                <a:spcPts val="120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5822350" y="1823225"/>
            <a:ext cx="2928300" cy="19546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7"/>
          <p:cNvSpPr txBox="1"/>
          <p:nvPr>
            <p:ph idx="1" type="body"/>
          </p:nvPr>
        </p:nvSpPr>
        <p:spPr>
          <a:xfrm>
            <a:off x="178875" y="3393500"/>
            <a:ext cx="8520600" cy="1075800"/>
          </a:xfrm>
          <a:prstGeom prst="rect">
            <a:avLst/>
          </a:prstGeom>
        </p:spPr>
        <p:txBody>
          <a:bodyPr anchorCtr="0" anchor="ctr" bIns="91425" lIns="91425" spcFirstLastPara="1" rIns="91425" wrap="square" tIns="91425">
            <a:normAutofit/>
          </a:bodyPr>
          <a:lstStyle/>
          <a:p>
            <a:pPr indent="0" lvl="0" marL="0" rtl="0" algn="ctr">
              <a:spcBef>
                <a:spcPts val="1400"/>
              </a:spcBef>
              <a:spcAft>
                <a:spcPts val="400"/>
              </a:spcAft>
              <a:buClr>
                <a:schemeClr val="dk1"/>
              </a:buClr>
              <a:buSzPts val="1100"/>
              <a:buFont typeface="Arial"/>
              <a:buNone/>
            </a:pPr>
            <a:r>
              <a:rPr b="1" lang="en" sz="2700">
                <a:solidFill>
                  <a:schemeClr val="lt1"/>
                </a:solidFill>
                <a:latin typeface="Georgia"/>
                <a:ea typeface="Georgia"/>
                <a:cs typeface="Georgia"/>
                <a:sym typeface="Georgia"/>
              </a:rPr>
              <a:t>Components of the Solution</a:t>
            </a:r>
            <a:endParaRPr b="1" sz="3200">
              <a:solidFill>
                <a:schemeClr val="lt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20">
                <a:solidFill>
                  <a:schemeClr val="lt1"/>
                </a:solidFill>
                <a:latin typeface="Georgia"/>
                <a:ea typeface="Georgia"/>
                <a:cs typeface="Georgia"/>
                <a:sym typeface="Georgia"/>
              </a:rPr>
              <a:t>Smart Power Management Systems</a:t>
            </a:r>
            <a:endParaRPr b="1" sz="1820">
              <a:solidFill>
                <a:schemeClr val="lt1"/>
              </a:solidFill>
              <a:latin typeface="Georgia"/>
              <a:ea typeface="Georgia"/>
              <a:cs typeface="Georgia"/>
              <a:sym typeface="Georgia"/>
            </a:endParaRPr>
          </a:p>
        </p:txBody>
      </p:sp>
      <p:sp>
        <p:nvSpPr>
          <p:cNvPr id="91" name="Google Shape;91;p18"/>
          <p:cNvSpPr txBox="1"/>
          <p:nvPr>
            <p:ph idx="1" type="body"/>
          </p:nvPr>
        </p:nvSpPr>
        <p:spPr>
          <a:xfrm>
            <a:off x="311700" y="1152475"/>
            <a:ext cx="6822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1400"/>
              </a:spcBef>
              <a:spcAft>
                <a:spcPts val="0"/>
              </a:spcAft>
              <a:buNone/>
            </a:pPr>
            <a:r>
              <a:rPr b="1" lang="en" sz="1616">
                <a:solidFill>
                  <a:schemeClr val="lt1"/>
                </a:solidFill>
                <a:latin typeface="Georgia"/>
                <a:ea typeface="Georgia"/>
                <a:cs typeface="Georgia"/>
                <a:sym typeface="Georgia"/>
              </a:rPr>
              <a:t>Real-Time Monitoring &amp; Prediction</a:t>
            </a:r>
            <a:endParaRPr b="1" sz="1616">
              <a:solidFill>
                <a:schemeClr val="lt1"/>
              </a:solidFill>
              <a:latin typeface="Georgia"/>
              <a:ea typeface="Georgia"/>
              <a:cs typeface="Georgia"/>
              <a:sym typeface="Georgia"/>
            </a:endParaRPr>
          </a:p>
          <a:p>
            <a:pPr indent="-299234" lvl="0" marL="457200" rtl="0" algn="l">
              <a:lnSpc>
                <a:spcPct val="150000"/>
              </a:lnSpc>
              <a:spcBef>
                <a:spcPts val="1200"/>
              </a:spcBef>
              <a:spcAft>
                <a:spcPts val="0"/>
              </a:spcAft>
              <a:buClr>
                <a:schemeClr val="lt1"/>
              </a:buClr>
              <a:buSzPct val="100000"/>
              <a:buFont typeface="Georgia"/>
              <a:buChar char="●"/>
            </a:pPr>
            <a:r>
              <a:rPr lang="en" sz="1435">
                <a:solidFill>
                  <a:schemeClr val="lt1"/>
                </a:solidFill>
                <a:latin typeface="Georgia"/>
                <a:ea typeface="Georgia"/>
                <a:cs typeface="Georgia"/>
                <a:sym typeface="Georgia"/>
              </a:rPr>
              <a:t>Continuously track system power usage.</a:t>
            </a:r>
            <a:endParaRPr sz="1435">
              <a:solidFill>
                <a:schemeClr val="lt1"/>
              </a:solidFill>
              <a:latin typeface="Georgia"/>
              <a:ea typeface="Georgia"/>
              <a:cs typeface="Georgia"/>
              <a:sym typeface="Georgia"/>
            </a:endParaRPr>
          </a:p>
          <a:p>
            <a:pPr indent="-299234" lvl="0" marL="457200" rtl="0" algn="l">
              <a:lnSpc>
                <a:spcPct val="150000"/>
              </a:lnSpc>
              <a:spcBef>
                <a:spcPts val="0"/>
              </a:spcBef>
              <a:spcAft>
                <a:spcPts val="0"/>
              </a:spcAft>
              <a:buClr>
                <a:schemeClr val="lt1"/>
              </a:buClr>
              <a:buSzPct val="100000"/>
              <a:buFont typeface="Georgia"/>
              <a:buChar char="●"/>
            </a:pPr>
            <a:r>
              <a:rPr lang="en" sz="1435">
                <a:solidFill>
                  <a:schemeClr val="lt1"/>
                </a:solidFill>
                <a:latin typeface="Georgia"/>
                <a:ea typeface="Georgia"/>
                <a:cs typeface="Georgia"/>
                <a:sym typeface="Georgia"/>
              </a:rPr>
              <a:t>Predict future needs and adapt power routes dynamically.</a:t>
            </a:r>
            <a:endParaRPr sz="1435">
              <a:solidFill>
                <a:schemeClr val="lt1"/>
              </a:solidFill>
              <a:latin typeface="Georgia"/>
              <a:ea typeface="Georgia"/>
              <a:cs typeface="Georgia"/>
              <a:sym typeface="Georgia"/>
            </a:endParaRPr>
          </a:p>
          <a:p>
            <a:pPr indent="0" lvl="0" marL="0" rtl="0" algn="l">
              <a:spcBef>
                <a:spcPts val="1400"/>
              </a:spcBef>
              <a:spcAft>
                <a:spcPts val="0"/>
              </a:spcAft>
              <a:buNone/>
            </a:pPr>
            <a:r>
              <a:rPr b="1" lang="en" sz="1616">
                <a:solidFill>
                  <a:schemeClr val="lt1"/>
                </a:solidFill>
                <a:latin typeface="Georgia"/>
                <a:ea typeface="Georgia"/>
                <a:cs typeface="Georgia"/>
                <a:sym typeface="Georgia"/>
              </a:rPr>
              <a:t>Dynamic AI Allocation</a:t>
            </a:r>
            <a:endParaRPr b="1" sz="1616">
              <a:solidFill>
                <a:schemeClr val="lt1"/>
              </a:solidFill>
              <a:latin typeface="Georgia"/>
              <a:ea typeface="Georgia"/>
              <a:cs typeface="Georgia"/>
              <a:sym typeface="Georgia"/>
            </a:endParaRPr>
          </a:p>
          <a:p>
            <a:pPr indent="-306705" lvl="0" marL="457200" rtl="0" algn="l">
              <a:spcBef>
                <a:spcPts val="1200"/>
              </a:spcBef>
              <a:spcAft>
                <a:spcPts val="0"/>
              </a:spcAft>
              <a:buClr>
                <a:schemeClr val="lt1"/>
              </a:buClr>
              <a:buSzPct val="100000"/>
              <a:buFont typeface="Georgia"/>
              <a:buChar char="●"/>
            </a:pPr>
            <a:r>
              <a:rPr lang="en" sz="1587">
                <a:solidFill>
                  <a:schemeClr val="lt1"/>
                </a:solidFill>
                <a:latin typeface="Georgia"/>
                <a:ea typeface="Georgia"/>
                <a:cs typeface="Georgia"/>
                <a:sym typeface="Georgia"/>
              </a:rPr>
              <a:t>Prioritize power distribution based on real-time subsystem needs.</a:t>
            </a:r>
            <a:endParaRPr sz="1587">
              <a:solidFill>
                <a:schemeClr val="lt1"/>
              </a:solidFill>
              <a:latin typeface="Georgia"/>
              <a:ea typeface="Georgia"/>
              <a:cs typeface="Georgia"/>
              <a:sym typeface="Georgia"/>
            </a:endParaRPr>
          </a:p>
          <a:p>
            <a:pPr indent="0" lvl="0" marL="0" rtl="0" algn="l">
              <a:spcBef>
                <a:spcPts val="1400"/>
              </a:spcBef>
              <a:spcAft>
                <a:spcPts val="0"/>
              </a:spcAft>
              <a:buNone/>
            </a:pPr>
            <a:r>
              <a:rPr b="1" lang="en" sz="1743">
                <a:solidFill>
                  <a:schemeClr val="lt1"/>
                </a:solidFill>
                <a:latin typeface="Georgia"/>
                <a:ea typeface="Georgia"/>
                <a:cs typeface="Georgia"/>
                <a:sym typeface="Georgia"/>
              </a:rPr>
              <a:t>Machine Learning Optimization</a:t>
            </a:r>
            <a:endParaRPr b="1" sz="1743">
              <a:solidFill>
                <a:schemeClr val="lt1"/>
              </a:solidFill>
              <a:latin typeface="Georgia"/>
              <a:ea typeface="Georgia"/>
              <a:cs typeface="Georgia"/>
              <a:sym typeface="Georgia"/>
            </a:endParaRPr>
          </a:p>
          <a:p>
            <a:pPr indent="-306705" lvl="0" marL="457200" rtl="0" algn="l">
              <a:spcBef>
                <a:spcPts val="1200"/>
              </a:spcBef>
              <a:spcAft>
                <a:spcPts val="0"/>
              </a:spcAft>
              <a:buClr>
                <a:schemeClr val="lt1"/>
              </a:buClr>
              <a:buSzPct val="100000"/>
              <a:buFont typeface="Georgia"/>
              <a:buChar char="●"/>
            </a:pPr>
            <a:r>
              <a:rPr lang="en" sz="1587">
                <a:solidFill>
                  <a:schemeClr val="lt1"/>
                </a:solidFill>
                <a:latin typeface="Georgia"/>
                <a:ea typeface="Georgia"/>
                <a:cs typeface="Georgia"/>
                <a:sym typeface="Georgia"/>
              </a:rPr>
              <a:t>Learn usage patterns to minimize waste.</a:t>
            </a:r>
            <a:endParaRPr sz="1587">
              <a:solidFill>
                <a:schemeClr val="lt1"/>
              </a:solidFill>
              <a:latin typeface="Georgia"/>
              <a:ea typeface="Georgia"/>
              <a:cs typeface="Georgia"/>
              <a:sym typeface="Georgia"/>
            </a:endParaRPr>
          </a:p>
          <a:p>
            <a:pPr indent="0" lvl="0" marL="0" rtl="0" algn="l">
              <a:spcBef>
                <a:spcPts val="1400"/>
              </a:spcBef>
              <a:spcAft>
                <a:spcPts val="0"/>
              </a:spcAft>
              <a:buNone/>
            </a:pPr>
            <a:r>
              <a:rPr b="1" lang="en" sz="1752">
                <a:solidFill>
                  <a:schemeClr val="lt1"/>
                </a:solidFill>
                <a:latin typeface="Georgia"/>
                <a:ea typeface="Georgia"/>
                <a:cs typeface="Georgia"/>
                <a:sym typeface="Georgia"/>
              </a:rPr>
              <a:t>Autonomy in Decision-Making</a:t>
            </a:r>
            <a:endParaRPr b="1" sz="1752">
              <a:solidFill>
                <a:schemeClr val="lt1"/>
              </a:solidFill>
              <a:latin typeface="Georgia"/>
              <a:ea typeface="Georgia"/>
              <a:cs typeface="Georgia"/>
              <a:sym typeface="Georgia"/>
            </a:endParaRPr>
          </a:p>
          <a:p>
            <a:pPr indent="-306705" lvl="0" marL="457200" rtl="0" algn="l">
              <a:spcBef>
                <a:spcPts val="1200"/>
              </a:spcBef>
              <a:spcAft>
                <a:spcPts val="0"/>
              </a:spcAft>
              <a:buClr>
                <a:schemeClr val="lt1"/>
              </a:buClr>
              <a:buSzPct val="100000"/>
              <a:buFont typeface="Georgia"/>
              <a:buChar char="●"/>
            </a:pPr>
            <a:r>
              <a:rPr lang="en" sz="1587">
                <a:solidFill>
                  <a:schemeClr val="lt1"/>
                </a:solidFill>
                <a:latin typeface="Georgia"/>
                <a:ea typeface="Georgia"/>
                <a:cs typeface="Georgia"/>
                <a:sym typeface="Georgia"/>
              </a:rPr>
              <a:t>Enable smart grids to function without Earth-based intervention in time-critical events.</a:t>
            </a:r>
            <a:endParaRPr sz="1587">
              <a:solidFill>
                <a:schemeClr val="lt1"/>
              </a:solidFill>
              <a:latin typeface="Georgia"/>
              <a:ea typeface="Georgia"/>
              <a:cs typeface="Georgia"/>
              <a:sym typeface="Georgia"/>
            </a:endParaRPr>
          </a:p>
          <a:p>
            <a:pPr indent="0" lvl="0" marL="457200" rtl="0" algn="l">
              <a:spcBef>
                <a:spcPts val="1200"/>
              </a:spcBef>
              <a:spcAft>
                <a:spcPts val="1200"/>
              </a:spcAft>
              <a:buNone/>
            </a:pPr>
            <a:r>
              <a:t/>
            </a:r>
            <a:endParaRPr sz="1500">
              <a:solidFill>
                <a:schemeClr val="lt1"/>
              </a:solidFill>
              <a:latin typeface="Georgia"/>
              <a:ea typeface="Georgia"/>
              <a:cs typeface="Georgia"/>
              <a:sym typeface="Georgia"/>
            </a:endParaRPr>
          </a:p>
        </p:txBody>
      </p:sp>
      <p:pic>
        <p:nvPicPr>
          <p:cNvPr id="92" name="Google Shape;92;p18"/>
          <p:cNvPicPr preferRelativeResize="0"/>
          <p:nvPr/>
        </p:nvPicPr>
        <p:blipFill rotWithShape="1">
          <a:blip r:embed="rId3">
            <a:alphaModFix/>
          </a:blip>
          <a:srcRect b="2780" l="33681" r="25724" t="22487"/>
          <a:stretch/>
        </p:blipFill>
        <p:spPr>
          <a:xfrm>
            <a:off x="5955250" y="1152463"/>
            <a:ext cx="2649251" cy="2438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55000"/>
              <a:buFont typeface="Arial"/>
              <a:buNone/>
            </a:pPr>
            <a:r>
              <a:rPr b="1" lang="en" sz="2000">
                <a:solidFill>
                  <a:schemeClr val="lt1"/>
                </a:solidFill>
                <a:latin typeface="Georgia"/>
                <a:ea typeface="Georgia"/>
                <a:cs typeface="Georgia"/>
                <a:sym typeface="Georgia"/>
              </a:rPr>
              <a:t>Redundant Power Architectures</a:t>
            </a:r>
            <a:endParaRPr b="1" sz="2000">
              <a:solidFill>
                <a:schemeClr val="lt1"/>
              </a:solidFill>
              <a:latin typeface="Georgia"/>
              <a:ea typeface="Georgia"/>
              <a:cs typeface="Georgia"/>
              <a:sym typeface="Georgia"/>
            </a:endParaRPr>
          </a:p>
          <a:p>
            <a:pPr indent="0" lvl="0" marL="0" rtl="0" algn="l">
              <a:spcBef>
                <a:spcPts val="200"/>
              </a:spcBef>
              <a:spcAft>
                <a:spcPts val="0"/>
              </a:spcAft>
              <a:buNone/>
            </a:pPr>
            <a:r>
              <a:t/>
            </a:r>
            <a:endParaRPr>
              <a:solidFill>
                <a:schemeClr val="lt1"/>
              </a:solidFill>
              <a:latin typeface="Georgia"/>
              <a:ea typeface="Georgia"/>
              <a:cs typeface="Georgia"/>
              <a:sym typeface="Georgia"/>
            </a:endParaRPr>
          </a:p>
        </p:txBody>
      </p:sp>
      <p:sp>
        <p:nvSpPr>
          <p:cNvPr id="98" name="Google Shape;98;p19"/>
          <p:cNvSpPr txBox="1"/>
          <p:nvPr>
            <p:ph idx="1" type="body"/>
          </p:nvPr>
        </p:nvSpPr>
        <p:spPr>
          <a:xfrm>
            <a:off x="311700" y="1152475"/>
            <a:ext cx="5488500" cy="34164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None/>
            </a:pPr>
            <a:r>
              <a:rPr b="1" lang="en" sz="1400">
                <a:solidFill>
                  <a:schemeClr val="lt1"/>
                </a:solidFill>
                <a:latin typeface="Georgia"/>
                <a:ea typeface="Georgia"/>
                <a:cs typeface="Georgia"/>
                <a:sym typeface="Georgia"/>
              </a:rPr>
              <a:t>Design Principles for Reliability</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Implement backup systems to ensure continued operation during failures.</a:t>
            </a:r>
            <a:endParaRPr sz="1200">
              <a:solidFill>
                <a:schemeClr val="lt1"/>
              </a:solidFill>
              <a:latin typeface="Georgia"/>
              <a:ea typeface="Georgia"/>
              <a:cs typeface="Georgia"/>
              <a:sym typeface="Georgia"/>
            </a:endParaRPr>
          </a:p>
          <a:p>
            <a:pPr indent="0" lvl="0" marL="0" rtl="0" algn="l">
              <a:spcBef>
                <a:spcPts val="1400"/>
              </a:spcBef>
              <a:spcAft>
                <a:spcPts val="0"/>
              </a:spcAft>
              <a:buNone/>
            </a:pPr>
            <a:r>
              <a:rPr b="1" lang="en" sz="1400">
                <a:solidFill>
                  <a:schemeClr val="lt1"/>
                </a:solidFill>
                <a:latin typeface="Georgia"/>
                <a:ea typeface="Georgia"/>
                <a:cs typeface="Georgia"/>
                <a:sym typeface="Georgia"/>
              </a:rPr>
              <a:t>Examples of Redundancy:</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AutoNum type="arabicPeriod"/>
            </a:pPr>
            <a:r>
              <a:rPr lang="en" sz="1200">
                <a:solidFill>
                  <a:schemeClr val="lt1"/>
                </a:solidFill>
                <a:latin typeface="Georgia"/>
                <a:ea typeface="Georgia"/>
                <a:cs typeface="Georgia"/>
                <a:sym typeface="Georgia"/>
              </a:rPr>
              <a:t>Multiple power buses.</a:t>
            </a:r>
            <a:endParaRPr sz="1200">
              <a:solidFill>
                <a:schemeClr val="lt1"/>
              </a:solidFill>
              <a:latin typeface="Georgia"/>
              <a:ea typeface="Georgia"/>
              <a:cs typeface="Georgia"/>
              <a:sym typeface="Georgia"/>
            </a:endParaRPr>
          </a:p>
          <a:p>
            <a:pPr indent="-304800" lvl="0" marL="457200" rtl="0" algn="l">
              <a:spcBef>
                <a:spcPts val="0"/>
              </a:spcBef>
              <a:spcAft>
                <a:spcPts val="0"/>
              </a:spcAft>
              <a:buClr>
                <a:schemeClr val="lt1"/>
              </a:buClr>
              <a:buSzPts val="1200"/>
              <a:buFont typeface="Georgia"/>
              <a:buAutoNum type="arabicPeriod"/>
            </a:pPr>
            <a:r>
              <a:rPr lang="en" sz="1200">
                <a:solidFill>
                  <a:schemeClr val="lt1"/>
                </a:solidFill>
                <a:latin typeface="Georgia"/>
                <a:ea typeface="Georgia"/>
                <a:cs typeface="Georgia"/>
                <a:sym typeface="Georgia"/>
              </a:rPr>
              <a:t>Backup batteries.</a:t>
            </a:r>
            <a:endParaRPr sz="1200">
              <a:solidFill>
                <a:schemeClr val="lt1"/>
              </a:solidFill>
              <a:latin typeface="Georgia"/>
              <a:ea typeface="Georgia"/>
              <a:cs typeface="Georgia"/>
              <a:sym typeface="Georgia"/>
            </a:endParaRPr>
          </a:p>
          <a:p>
            <a:pPr indent="-304800" lvl="0" marL="457200" rtl="0" algn="l">
              <a:spcBef>
                <a:spcPts val="0"/>
              </a:spcBef>
              <a:spcAft>
                <a:spcPts val="0"/>
              </a:spcAft>
              <a:buClr>
                <a:schemeClr val="lt1"/>
              </a:buClr>
              <a:buSzPts val="1200"/>
              <a:buFont typeface="Georgia"/>
              <a:buAutoNum type="arabicPeriod"/>
            </a:pPr>
            <a:r>
              <a:rPr lang="en" sz="1200">
                <a:solidFill>
                  <a:schemeClr val="lt1"/>
                </a:solidFill>
                <a:latin typeface="Georgia"/>
                <a:ea typeface="Georgia"/>
                <a:cs typeface="Georgia"/>
                <a:sym typeface="Georgia"/>
              </a:rPr>
              <a:t>Dedicated battery systems for life support and navigation.</a:t>
            </a:r>
            <a:endParaRPr sz="1200">
              <a:solidFill>
                <a:schemeClr val="lt1"/>
              </a:solidFill>
              <a:latin typeface="Georgia"/>
              <a:ea typeface="Georgia"/>
              <a:cs typeface="Georgia"/>
              <a:sym typeface="Georgia"/>
            </a:endParaRPr>
          </a:p>
          <a:p>
            <a:pPr indent="0" lvl="0" marL="0" rtl="0" algn="l">
              <a:spcBef>
                <a:spcPts val="1400"/>
              </a:spcBef>
              <a:spcAft>
                <a:spcPts val="0"/>
              </a:spcAft>
              <a:buNone/>
            </a:pPr>
            <a:r>
              <a:rPr b="1" lang="en" sz="1400">
                <a:solidFill>
                  <a:schemeClr val="lt1"/>
                </a:solidFill>
                <a:latin typeface="Georgia"/>
                <a:ea typeface="Georgia"/>
                <a:cs typeface="Georgia"/>
                <a:sym typeface="Georgia"/>
              </a:rPr>
              <a:t>Fault Detection Systems</a:t>
            </a:r>
            <a:endParaRPr b="1" sz="1400">
              <a:solidFill>
                <a:schemeClr val="lt1"/>
              </a:solidFill>
              <a:latin typeface="Georgia"/>
              <a:ea typeface="Georgia"/>
              <a:cs typeface="Georgia"/>
              <a:sym typeface="Georgia"/>
            </a:endParaRPr>
          </a:p>
          <a:p>
            <a:pPr indent="-304800" lvl="0" marL="457200" rtl="0" algn="l">
              <a:spcBef>
                <a:spcPts val="120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AI systems to identify failures in real-time and isolate them.</a:t>
            </a:r>
            <a:endParaRPr sz="1600">
              <a:solidFill>
                <a:schemeClr val="lt1"/>
              </a:solidFill>
              <a:latin typeface="Georgia"/>
              <a:ea typeface="Georgia"/>
              <a:cs typeface="Georgia"/>
              <a:sym typeface="Georgia"/>
            </a:endParaRPr>
          </a:p>
          <a:p>
            <a:pPr indent="0" lvl="0" marL="0" rtl="0" algn="l">
              <a:spcBef>
                <a:spcPts val="1200"/>
              </a:spcBef>
              <a:spcAft>
                <a:spcPts val="1200"/>
              </a:spcAft>
              <a:buNone/>
            </a:pPr>
            <a:r>
              <a:t/>
            </a:r>
            <a:endParaRPr>
              <a:solidFill>
                <a:schemeClr val="lt1"/>
              </a:solidFill>
              <a:latin typeface="Georgia"/>
              <a:ea typeface="Georgia"/>
              <a:cs typeface="Georgia"/>
              <a:sym typeface="Georgia"/>
            </a:endParaRPr>
          </a:p>
        </p:txBody>
      </p:sp>
      <p:pic>
        <p:nvPicPr>
          <p:cNvPr id="99" name="Google Shape;99;p19"/>
          <p:cNvPicPr preferRelativeResize="0"/>
          <p:nvPr/>
        </p:nvPicPr>
        <p:blipFill rotWithShape="1">
          <a:blip r:embed="rId3">
            <a:alphaModFix/>
          </a:blip>
          <a:srcRect b="7876" l="4427" r="2176" t="0"/>
          <a:stretch/>
        </p:blipFill>
        <p:spPr>
          <a:xfrm>
            <a:off x="5623150" y="1644313"/>
            <a:ext cx="3077225" cy="2076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282175"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1820">
                <a:solidFill>
                  <a:schemeClr val="lt1"/>
                </a:solidFill>
                <a:latin typeface="Georgia"/>
                <a:ea typeface="Georgia"/>
                <a:cs typeface="Georgia"/>
                <a:sym typeface="Georgia"/>
              </a:rPr>
              <a:t>Low Loss Power Transmission</a:t>
            </a:r>
            <a:endParaRPr b="1" sz="1820">
              <a:solidFill>
                <a:schemeClr val="lt1"/>
              </a:solidFill>
              <a:latin typeface="Georgia"/>
              <a:ea typeface="Georgia"/>
              <a:cs typeface="Georgia"/>
              <a:sym typeface="Georgia"/>
            </a:endParaRPr>
          </a:p>
        </p:txBody>
      </p:sp>
      <p:sp>
        <p:nvSpPr>
          <p:cNvPr id="105" name="Google Shape;105;p20"/>
          <p:cNvSpPr txBox="1"/>
          <p:nvPr>
            <p:ph idx="1" type="body"/>
          </p:nvPr>
        </p:nvSpPr>
        <p:spPr>
          <a:xfrm>
            <a:off x="311700" y="1152475"/>
            <a:ext cx="69654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443">
                <a:solidFill>
                  <a:schemeClr val="lt1"/>
                </a:solidFill>
                <a:latin typeface="Georgia"/>
                <a:ea typeface="Georgia"/>
                <a:cs typeface="Georgia"/>
                <a:sym typeface="Georgia"/>
              </a:rPr>
              <a:t>Utilize Advanced Materials</a:t>
            </a:r>
            <a:endParaRPr b="1" sz="1443">
              <a:solidFill>
                <a:schemeClr val="lt1"/>
              </a:solidFill>
              <a:latin typeface="Georgia"/>
              <a:ea typeface="Georgia"/>
              <a:cs typeface="Georgia"/>
              <a:sym typeface="Georgia"/>
            </a:endParaRPr>
          </a:p>
          <a:p>
            <a:pPr indent="-305315" lvl="0" marL="457200" rtl="0" algn="l">
              <a:spcBef>
                <a:spcPts val="1200"/>
              </a:spcBef>
              <a:spcAft>
                <a:spcPts val="0"/>
              </a:spcAft>
              <a:buClr>
                <a:schemeClr val="lt1"/>
              </a:buClr>
              <a:buSzPts val="1208"/>
              <a:buFont typeface="Georgia"/>
              <a:buChar char="●"/>
            </a:pPr>
            <a:r>
              <a:rPr lang="en" sz="1208">
                <a:solidFill>
                  <a:schemeClr val="lt1"/>
                </a:solidFill>
                <a:latin typeface="Georgia"/>
                <a:ea typeface="Georgia"/>
                <a:cs typeface="Georgia"/>
                <a:sym typeface="Georgia"/>
              </a:rPr>
              <a:t>Superconductors with AI-optimized thermal management.</a:t>
            </a:r>
            <a:endParaRPr sz="1208">
              <a:solidFill>
                <a:schemeClr val="lt1"/>
              </a:solidFill>
              <a:latin typeface="Georgia"/>
              <a:ea typeface="Georgia"/>
              <a:cs typeface="Georgia"/>
              <a:sym typeface="Georgia"/>
            </a:endParaRPr>
          </a:p>
          <a:p>
            <a:pPr indent="0" lvl="0" marL="0" rtl="0" algn="l">
              <a:spcBef>
                <a:spcPts val="1400"/>
              </a:spcBef>
              <a:spcAft>
                <a:spcPts val="0"/>
              </a:spcAft>
              <a:buNone/>
            </a:pPr>
            <a:r>
              <a:rPr b="1" lang="en" sz="1416">
                <a:solidFill>
                  <a:schemeClr val="lt1"/>
                </a:solidFill>
                <a:latin typeface="Georgia"/>
                <a:ea typeface="Georgia"/>
                <a:cs typeface="Georgia"/>
                <a:sym typeface="Georgia"/>
              </a:rPr>
              <a:t>AI-Powered Diagnostics</a:t>
            </a:r>
            <a:endParaRPr b="1" sz="1416">
              <a:solidFill>
                <a:schemeClr val="lt1"/>
              </a:solidFill>
              <a:latin typeface="Georgia"/>
              <a:ea typeface="Georgia"/>
              <a:cs typeface="Georgia"/>
              <a:sym typeface="Georgia"/>
            </a:endParaRPr>
          </a:p>
          <a:p>
            <a:pPr indent="-305315" lvl="0" marL="457200" rtl="0" algn="l">
              <a:spcBef>
                <a:spcPts val="1200"/>
              </a:spcBef>
              <a:spcAft>
                <a:spcPts val="0"/>
              </a:spcAft>
              <a:buClr>
                <a:schemeClr val="lt1"/>
              </a:buClr>
              <a:buSzPts val="1208"/>
              <a:buFont typeface="Georgia"/>
              <a:buChar char="●"/>
            </a:pPr>
            <a:r>
              <a:rPr lang="en" sz="1208">
                <a:solidFill>
                  <a:schemeClr val="lt1"/>
                </a:solidFill>
                <a:latin typeface="Georgia"/>
                <a:ea typeface="Georgia"/>
                <a:cs typeface="Georgia"/>
                <a:sym typeface="Georgia"/>
              </a:rPr>
              <a:t>Analyze sensor data to:</a:t>
            </a:r>
            <a:endParaRPr sz="1208">
              <a:solidFill>
                <a:schemeClr val="lt1"/>
              </a:solidFill>
              <a:latin typeface="Georgia"/>
              <a:ea typeface="Georgia"/>
              <a:cs typeface="Georgia"/>
              <a:sym typeface="Georgia"/>
            </a:endParaRPr>
          </a:p>
          <a:p>
            <a:pPr indent="-305315" lvl="1" marL="914400" rtl="0" algn="l">
              <a:spcBef>
                <a:spcPts val="0"/>
              </a:spcBef>
              <a:spcAft>
                <a:spcPts val="0"/>
              </a:spcAft>
              <a:buClr>
                <a:schemeClr val="lt1"/>
              </a:buClr>
              <a:buSzPts val="1208"/>
              <a:buFont typeface="Georgia"/>
              <a:buChar char="○"/>
            </a:pPr>
            <a:r>
              <a:rPr lang="en" sz="1208">
                <a:solidFill>
                  <a:schemeClr val="lt1"/>
                </a:solidFill>
                <a:latin typeface="Georgia"/>
                <a:ea typeface="Georgia"/>
                <a:cs typeface="Georgia"/>
                <a:sym typeface="Georgia"/>
              </a:rPr>
              <a:t>Detect inefficiencies in real time.</a:t>
            </a:r>
            <a:endParaRPr sz="1208">
              <a:solidFill>
                <a:schemeClr val="lt1"/>
              </a:solidFill>
              <a:latin typeface="Georgia"/>
              <a:ea typeface="Georgia"/>
              <a:cs typeface="Georgia"/>
              <a:sym typeface="Georgia"/>
            </a:endParaRPr>
          </a:p>
          <a:p>
            <a:pPr indent="-305315" lvl="1" marL="914400" rtl="0" algn="l">
              <a:spcBef>
                <a:spcPts val="0"/>
              </a:spcBef>
              <a:spcAft>
                <a:spcPts val="0"/>
              </a:spcAft>
              <a:buClr>
                <a:schemeClr val="lt1"/>
              </a:buClr>
              <a:buSzPts val="1208"/>
              <a:buFont typeface="Georgia"/>
              <a:buChar char="○"/>
            </a:pPr>
            <a:r>
              <a:rPr lang="en" sz="1208">
                <a:solidFill>
                  <a:schemeClr val="lt1"/>
                </a:solidFill>
                <a:latin typeface="Georgia"/>
                <a:ea typeface="Georgia"/>
                <a:cs typeface="Georgia"/>
                <a:sym typeface="Georgia"/>
              </a:rPr>
              <a:t>Predict system degradation.</a:t>
            </a:r>
            <a:endParaRPr sz="1208">
              <a:solidFill>
                <a:schemeClr val="lt1"/>
              </a:solidFill>
              <a:latin typeface="Georgia"/>
              <a:ea typeface="Georgia"/>
              <a:cs typeface="Georgia"/>
              <a:sym typeface="Georgia"/>
            </a:endParaRPr>
          </a:p>
          <a:p>
            <a:pPr indent="0" lvl="0" marL="0" rtl="0" algn="l">
              <a:spcBef>
                <a:spcPts val="1400"/>
              </a:spcBef>
              <a:spcAft>
                <a:spcPts val="0"/>
              </a:spcAft>
              <a:buNone/>
            </a:pPr>
            <a:r>
              <a:rPr b="1" lang="en" sz="1416">
                <a:solidFill>
                  <a:schemeClr val="lt1"/>
                </a:solidFill>
                <a:latin typeface="Georgia"/>
                <a:ea typeface="Georgia"/>
                <a:cs typeface="Georgia"/>
                <a:sym typeface="Georgia"/>
              </a:rPr>
              <a:t>Benefits</a:t>
            </a:r>
            <a:endParaRPr b="1" sz="1416">
              <a:solidFill>
                <a:schemeClr val="lt1"/>
              </a:solidFill>
              <a:latin typeface="Georgia"/>
              <a:ea typeface="Georgia"/>
              <a:cs typeface="Georgia"/>
              <a:sym typeface="Georgia"/>
            </a:endParaRPr>
          </a:p>
          <a:p>
            <a:pPr indent="-305315" lvl="0" marL="457200" rtl="0" algn="l">
              <a:spcBef>
                <a:spcPts val="1200"/>
              </a:spcBef>
              <a:spcAft>
                <a:spcPts val="0"/>
              </a:spcAft>
              <a:buClr>
                <a:schemeClr val="lt1"/>
              </a:buClr>
              <a:buSzPts val="1208"/>
              <a:buFont typeface="Georgia"/>
              <a:buChar char="●"/>
            </a:pPr>
            <a:r>
              <a:rPr lang="en" sz="1208">
                <a:solidFill>
                  <a:schemeClr val="lt1"/>
                </a:solidFill>
                <a:latin typeface="Georgia"/>
                <a:ea typeface="Georgia"/>
                <a:cs typeface="Georgia"/>
                <a:sym typeface="Georgia"/>
              </a:rPr>
              <a:t>Stable voltage delivery.</a:t>
            </a:r>
            <a:endParaRPr sz="1208">
              <a:solidFill>
                <a:schemeClr val="lt1"/>
              </a:solidFill>
              <a:latin typeface="Georgia"/>
              <a:ea typeface="Georgia"/>
              <a:cs typeface="Georgia"/>
              <a:sym typeface="Georgia"/>
            </a:endParaRPr>
          </a:p>
          <a:p>
            <a:pPr indent="-305315" lvl="0" marL="457200" rtl="0" algn="l">
              <a:spcBef>
                <a:spcPts val="0"/>
              </a:spcBef>
              <a:spcAft>
                <a:spcPts val="0"/>
              </a:spcAft>
              <a:buClr>
                <a:schemeClr val="lt1"/>
              </a:buClr>
              <a:buSzPts val="1208"/>
              <a:buFont typeface="Georgia"/>
              <a:buChar char="●"/>
            </a:pPr>
            <a:r>
              <a:rPr lang="en" sz="1208">
                <a:solidFill>
                  <a:schemeClr val="lt1"/>
                </a:solidFill>
                <a:latin typeface="Georgia"/>
                <a:ea typeface="Georgia"/>
                <a:cs typeface="Georgia"/>
                <a:sym typeface="Georgia"/>
              </a:rPr>
              <a:t>Reduced energy waste.</a:t>
            </a:r>
            <a:endParaRPr sz="1700">
              <a:solidFill>
                <a:schemeClr val="lt1"/>
              </a:solidFill>
              <a:latin typeface="Georgia"/>
              <a:ea typeface="Georgia"/>
              <a:cs typeface="Georgia"/>
              <a:sym typeface="Georgia"/>
            </a:endParaRPr>
          </a:p>
        </p:txBody>
      </p:sp>
      <p:pic>
        <p:nvPicPr>
          <p:cNvPr id="106" name="Google Shape;106;p20"/>
          <p:cNvPicPr preferRelativeResize="0"/>
          <p:nvPr/>
        </p:nvPicPr>
        <p:blipFill>
          <a:blip r:embed="rId3">
            <a:alphaModFix/>
          </a:blip>
          <a:stretch>
            <a:fillRect/>
          </a:stretch>
        </p:blipFill>
        <p:spPr>
          <a:xfrm>
            <a:off x="4961388" y="1579550"/>
            <a:ext cx="3629025" cy="2562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1"/>
          <p:cNvSpPr txBox="1"/>
          <p:nvPr>
            <p:ph idx="1" type="body"/>
          </p:nvPr>
        </p:nvSpPr>
        <p:spPr>
          <a:xfrm>
            <a:off x="170575" y="3522250"/>
            <a:ext cx="8661900" cy="803100"/>
          </a:xfrm>
          <a:prstGeom prst="rect">
            <a:avLst/>
          </a:prstGeom>
        </p:spPr>
        <p:txBody>
          <a:bodyPr anchorCtr="0" anchor="ctr" bIns="91425" lIns="91425" spcFirstLastPara="1" rIns="91425" wrap="square" tIns="91425">
            <a:normAutofit/>
          </a:bodyPr>
          <a:lstStyle/>
          <a:p>
            <a:pPr indent="0" lvl="0" marL="0" rtl="0" algn="ctr">
              <a:spcBef>
                <a:spcPts val="1400"/>
              </a:spcBef>
              <a:spcAft>
                <a:spcPts val="400"/>
              </a:spcAft>
              <a:buClr>
                <a:schemeClr val="dk1"/>
              </a:buClr>
              <a:buSzPts val="1100"/>
              <a:buFont typeface="Arial"/>
              <a:buNone/>
            </a:pPr>
            <a:r>
              <a:rPr b="1" lang="en" sz="2700">
                <a:solidFill>
                  <a:schemeClr val="lt1"/>
                </a:solidFill>
                <a:latin typeface="Georgia"/>
                <a:ea typeface="Georgia"/>
                <a:cs typeface="Georgia"/>
                <a:sym typeface="Georgia"/>
              </a:rPr>
              <a:t>Solution plan Breakdown</a:t>
            </a:r>
            <a:endParaRPr sz="4500">
              <a:solidFill>
                <a:schemeClr val="lt2"/>
              </a:solidFill>
            </a:endParaRPr>
          </a:p>
        </p:txBody>
      </p:sp>
      <p:sp>
        <p:nvSpPr>
          <p:cNvPr id="112" name="Google Shape;112;p21"/>
          <p:cNvSpPr txBox="1"/>
          <p:nvPr/>
        </p:nvSpPr>
        <p:spPr>
          <a:xfrm>
            <a:off x="459250" y="4828600"/>
            <a:ext cx="755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